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80" r:id="rId9"/>
    <p:sldId id="281" r:id="rId10"/>
    <p:sldId id="282" r:id="rId11"/>
    <p:sldId id="283" r:id="rId12"/>
    <p:sldId id="284" r:id="rId13"/>
    <p:sldId id="273" r:id="rId14"/>
    <p:sldId id="274" r:id="rId15"/>
    <p:sldId id="286" r:id="rId16"/>
    <p:sldId id="275" r:id="rId17"/>
    <p:sldId id="287" r:id="rId18"/>
  </p:sldIdLst>
  <p:sldSz cx="12192000" cy="6858000"/>
  <p:notesSz cx="6858000" cy="9144000"/>
  <p:defaultTextStyle>
    <a:defPPr>
      <a:defRPr lang="en-US"/>
    </a:defPPr>
    <a:lvl1pPr marL="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BDA7"/>
    <a:srgbClr val="F6C321"/>
    <a:srgbClr val="FF77E5"/>
    <a:srgbClr val="CC92F9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B41939-AECD-6FC3-D60C-124284C3D580}" v="682" dt="2025-12-09T22:20:19.696"/>
    <p1510:client id="{5CDE1241-19C2-31E0-22BD-852E42F898F0}" v="79" dt="2025-12-09T22:11:22.421"/>
    <p1510:client id="{9F170FE8-CA46-57FA-0DAD-812546F44BBE}" v="26" dt="2025-12-10T01:50:22.083"/>
    <p1510:client id="{EACD0E7A-BBED-9D39-D174-0B076ECBA6DB}" v="361" dt="2025-12-09T21:14:59.7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884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8945795" name="Espaço Reservado para Cabeçalho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60549343" name="Espaço Reservado para Data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88D8273-32C4-4D44-B63B-7669DA9B89DD}" type="datetimeFigureOut">
              <a:rPr lang="pt-BR"/>
              <a:t>09/12/2025</a:t>
            </a:fld>
            <a:endParaRPr lang="pt-BR"/>
          </a:p>
        </p:txBody>
      </p:sp>
      <p:sp>
        <p:nvSpPr>
          <p:cNvPr id="1173591246" name="Espaço Reservado para Imagem de Slide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pt-BR"/>
          </a:p>
        </p:txBody>
      </p:sp>
      <p:sp>
        <p:nvSpPr>
          <p:cNvPr id="612291880" name="Espaço Reservado para Anotações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586320735" name="Espaço Reservado para Rodapé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573119223" name="Espaço Reservado para Número de Slide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048B446-66A0-460A-BE42-C7BA0544293E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970818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95562998" name="Espaço Reservado para Anotaçõ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706993648" name="Espaço Reservado para Número de Slide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5048B446-66A0-460A-BE42-C7BA0544293E}" type="slidenum">
              <a:rPr lang="pt-BR"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BDE909E-57DC-7616-A3CE-40F9CC441E4D}" type="slidenum">
              <a:r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7143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BDE909E-57DC-7616-A3CE-40F9CC441E4D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7026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BDE909E-57DC-7616-A3CE-40F9CC441E4D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282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19A346-16D4-8C6D-D7AD-F04C139F742B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011309-1A98-2F9E-9C34-185289C10965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914616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950555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124617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1DCDAA7-D1BD-5C49-005E-372F3C05B89B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970818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95562998" name="Espaço Reservado para Anotaçõ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706993648" name="Espaço Reservado para Número de Slide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5048B446-66A0-460A-BE42-C7BA0544293E}" type="slidenum">
              <a:rPr lang="pt-BR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739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12E9C51-1B56-7BFA-216F-066009DC0603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9F64EA-D6BA-8AEA-4EC6-F3BBEC67389E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5C16895-0526-A375-40C7-35D53B1BCFB4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8C0FB17-E06F-55EB-B3F5-AF14AEE7D3FF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E0EE5C0-111A-A7E9-27E7-40251FD3D2B4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5295DBA-4397-D301-57F4-D723776BCFAB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BDE909E-57DC-7616-A3CE-40F9CC441E4D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562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BDE909E-57DC-7616-A3CE-40F9CC441E4D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834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Slide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963484" name="Title 1"/>
          <p:cNvSpPr>
            <a:spLocks noGrp="1"/>
          </p:cNvSpPr>
          <p:nvPr>
            <p:ph type="ctrTitle"/>
          </p:nvPr>
        </p:nvSpPr>
        <p:spPr bwMode="auto"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743352942" name="Subtitle 2"/>
          <p:cNvSpPr>
            <a:spLocks noGrp="1"/>
          </p:cNvSpPr>
          <p:nvPr>
            <p:ph type="subTitle" idx="1"/>
          </p:nvPr>
        </p:nvSpPr>
        <p:spPr bwMode="auto"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144451321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7B6266-ED30-4096-9BC5-44F079BA6C51}" type="datetimeFigureOut">
              <a:rPr lang="pt-BR"/>
              <a:t>09/12/2025</a:t>
            </a:fld>
            <a:endParaRPr lang="pt-BR"/>
          </a:p>
        </p:txBody>
      </p:sp>
      <p:sp>
        <p:nvSpPr>
          <p:cNvPr id="101924857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89201273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672049F-A9C9-4D3D-A495-EAF12FA3B4E0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oto Panorâmica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90170317" name="Picture 15" descr="Slate-V2-HD-panoPhotoInset.png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454566016" name="Title 1"/>
          <p:cNvSpPr>
            <a:spLocks noGrp="1"/>
          </p:cNvSpPr>
          <p:nvPr>
            <p:ph type="title"/>
          </p:nvPr>
        </p:nvSpPr>
        <p:spPr bwMode="auto"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269184086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1169348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1168795013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913795" y="5108728"/>
            <a:ext cx="10353761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</p:txBody>
      </p:sp>
      <p:sp>
        <p:nvSpPr>
          <p:cNvPr id="426922059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7B6266-ED30-4096-9BC5-44F079BA6C51}" type="datetimeFigureOut">
              <a:rPr lang="pt-BR"/>
              <a:t>09/12/2025</a:t>
            </a:fld>
            <a:endParaRPr lang="pt-BR"/>
          </a:p>
        </p:txBody>
      </p:sp>
      <p:sp>
        <p:nvSpPr>
          <p:cNvPr id="799812460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592163326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672049F-A9C9-4D3D-A495-EAF12FA3B4E0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5065933" name="Title 1"/>
          <p:cNvSpPr>
            <a:spLocks noGrp="1"/>
          </p:cNvSpPr>
          <p:nvPr>
            <p:ph type="title"/>
          </p:nvPr>
        </p:nvSpPr>
        <p:spPr bwMode="auto">
          <a:xfrm>
            <a:off x="913795" y="608437"/>
            <a:ext cx="10353761" cy="3534344"/>
          </a:xfrm>
        </p:spPr>
        <p:txBody>
          <a:bodyPr anchor="ctr"/>
          <a:lstStyle>
            <a:lvl1pPr>
              <a:defRPr sz="3200"/>
            </a:lvl1pPr>
          </a:lstStyle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30377468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</p:txBody>
      </p:sp>
      <p:sp>
        <p:nvSpPr>
          <p:cNvPr id="1387000953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7B6266-ED30-4096-9BC5-44F079BA6C51}" type="datetimeFigureOut">
              <a:rPr lang="pt-BR"/>
              <a:t>09/12/2025</a:t>
            </a:fld>
            <a:endParaRPr lang="pt-BR"/>
          </a:p>
        </p:txBody>
      </p:sp>
      <p:sp>
        <p:nvSpPr>
          <p:cNvPr id="2648272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003610284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672049F-A9C9-4D3D-A495-EAF12FA3B4E0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itação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3810018" name="Title 1"/>
          <p:cNvSpPr>
            <a:spLocks noGrp="1"/>
          </p:cNvSpPr>
          <p:nvPr>
            <p:ph type="title"/>
          </p:nvPr>
        </p:nvSpPr>
        <p:spPr bwMode="auto"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361229731" name="Text Placeholder 3"/>
          <p:cNvSpPr>
            <a:spLocks noGrp="1"/>
          </p:cNvSpPr>
          <p:nvPr>
            <p:ph type="body" sz="half" idx="13"/>
          </p:nvPr>
        </p:nvSpPr>
        <p:spPr bwMode="auto"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</p:txBody>
      </p:sp>
      <p:sp>
        <p:nvSpPr>
          <p:cNvPr id="1195465747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</p:txBody>
      </p:sp>
      <p:sp>
        <p:nvSpPr>
          <p:cNvPr id="35507301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7B6266-ED30-4096-9BC5-44F079BA6C51}" type="datetimeFigureOut">
              <a:rPr lang="pt-BR"/>
              <a:t>09/12/2025</a:t>
            </a:fld>
            <a:endParaRPr lang="pt-BR"/>
          </a:p>
        </p:txBody>
      </p:sp>
      <p:sp>
        <p:nvSpPr>
          <p:cNvPr id="1160916577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21008592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672049F-A9C9-4D3D-A495-EAF12FA3B4E0}" type="slidenum">
              <a:rPr lang="pt-BR"/>
              <a:t>‹nº›</a:t>
            </a:fld>
            <a:endParaRPr lang="pt-BR"/>
          </a:p>
        </p:txBody>
      </p:sp>
      <p:sp>
        <p:nvSpPr>
          <p:cNvPr id="574954905" name="TextBox 10"/>
          <p:cNvSpPr txBox="1"/>
          <p:nvPr/>
        </p:nvSpPr>
        <p:spPr bwMode="auto">
          <a:xfrm>
            <a:off x="990600" y="884796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2142605549" name="TextBox 12"/>
          <p:cNvSpPr txBox="1"/>
          <p:nvPr/>
        </p:nvSpPr>
        <p:spPr bwMode="auto">
          <a:xfrm>
            <a:off x="10504716" y="2928258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artão de Nom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7480171" name="Title 1"/>
          <p:cNvSpPr>
            <a:spLocks noGrp="1"/>
          </p:cNvSpPr>
          <p:nvPr>
            <p:ph type="title"/>
          </p:nvPr>
        </p:nvSpPr>
        <p:spPr bwMode="auto"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47216671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</p:txBody>
      </p:sp>
      <p:sp>
        <p:nvSpPr>
          <p:cNvPr id="30566724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7B6266-ED30-4096-9BC5-44F079BA6C51}" type="datetimeFigureOut">
              <a:rPr lang="pt-BR"/>
              <a:t>09/12/2025</a:t>
            </a:fld>
            <a:endParaRPr lang="pt-BR"/>
          </a:p>
        </p:txBody>
      </p:sp>
      <p:sp>
        <p:nvSpPr>
          <p:cNvPr id="91614085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1554665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672049F-A9C9-4D3D-A495-EAF12FA3B4E0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Coluna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2411109" name="Title 1"/>
          <p:cNvSpPr>
            <a:spLocks noGrp="1"/>
          </p:cNvSpPr>
          <p:nvPr>
            <p:ph type="title"/>
          </p:nvPr>
        </p:nvSpPr>
        <p:spPr bwMode="auto">
          <a:xfrm>
            <a:off x="913795" y="609600"/>
            <a:ext cx="10353761" cy="970450"/>
          </a:xfr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24761128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</p:txBody>
      </p:sp>
      <p:sp>
        <p:nvSpPr>
          <p:cNvPr id="1455507602" name="Text Placeholder 3"/>
          <p:cNvSpPr>
            <a:spLocks noGrp="1"/>
          </p:cNvSpPr>
          <p:nvPr>
            <p:ph type="body" sz="half" idx="15"/>
          </p:nvPr>
        </p:nvSpPr>
        <p:spPr bwMode="auto">
          <a:xfrm>
            <a:off x="913795" y="2571750"/>
            <a:ext cx="3300984" cy="321944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</p:txBody>
      </p:sp>
      <p:sp>
        <p:nvSpPr>
          <p:cNvPr id="1614624061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</p:txBody>
      </p:sp>
      <p:sp>
        <p:nvSpPr>
          <p:cNvPr id="286823878" name="Text Placeholder 3"/>
          <p:cNvSpPr>
            <a:spLocks noGrp="1"/>
          </p:cNvSpPr>
          <p:nvPr>
            <p:ph type="body" sz="half" idx="16"/>
          </p:nvPr>
        </p:nvSpPr>
        <p:spPr bwMode="auto">
          <a:xfrm>
            <a:off x="4441435" y="2571750"/>
            <a:ext cx="3300984" cy="321944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</p:txBody>
      </p:sp>
      <p:sp>
        <p:nvSpPr>
          <p:cNvPr id="1099426093" name="Text Placeholder 4"/>
          <p:cNvSpPr>
            <a:spLocks noGrp="1"/>
          </p:cNvSpPr>
          <p:nvPr>
            <p:ph type="body" sz="quarter" idx="13"/>
          </p:nvPr>
        </p:nvSpPr>
        <p:spPr bwMode="auto"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</p:txBody>
      </p:sp>
      <p:sp>
        <p:nvSpPr>
          <p:cNvPr id="1483592204" name="Text Placeholder 3"/>
          <p:cNvSpPr>
            <a:spLocks noGrp="1"/>
          </p:cNvSpPr>
          <p:nvPr>
            <p:ph type="body" sz="half" idx="17"/>
          </p:nvPr>
        </p:nvSpPr>
        <p:spPr bwMode="auto">
          <a:xfrm>
            <a:off x="7966572" y="2571750"/>
            <a:ext cx="3300984" cy="321944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</p:txBody>
      </p:sp>
      <p:sp>
        <p:nvSpPr>
          <p:cNvPr id="186128971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7B6266-ED30-4096-9BC5-44F079BA6C51}" type="datetimeFigureOut">
              <a:rPr lang="pt-BR"/>
              <a:t>09/12/2025</a:t>
            </a:fld>
            <a:endParaRPr lang="pt-BR"/>
          </a:p>
        </p:txBody>
      </p:sp>
      <p:sp>
        <p:nvSpPr>
          <p:cNvPr id="621201210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232424007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672049F-A9C9-4D3D-A495-EAF12FA3B4E0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Colunas de Image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4352101" name="Picture 1" descr="Slate-V2-HD-3colPhotoInset.png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75402275" name="Picture 35" descr="Slate-V2-HD-3colPhotoInset.png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1529577092" name="Picture 36" descr="Slate-V2-HD-3colPhotoInset.png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1147334069" name="Title 1"/>
          <p:cNvSpPr>
            <a:spLocks noGrp="1"/>
          </p:cNvSpPr>
          <p:nvPr>
            <p:ph type="title"/>
          </p:nvPr>
        </p:nvSpPr>
        <p:spPr bwMode="auto">
          <a:xfrm>
            <a:off x="913794" y="609600"/>
            <a:ext cx="10353763" cy="970450"/>
          </a:xfr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76941100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</p:txBody>
      </p:sp>
      <p:sp>
        <p:nvSpPr>
          <p:cNvPr id="229439219" name="Picture Placeholder 2"/>
          <p:cNvSpPr>
            <a:spLocks noGrp="1" noChangeAspect="1"/>
          </p:cNvSpPr>
          <p:nvPr>
            <p:ph type="pic" idx="15"/>
          </p:nvPr>
        </p:nvSpPr>
        <p:spPr bwMode="auto"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1353630424" name="Text Placeholder 3"/>
          <p:cNvSpPr>
            <a:spLocks noGrp="1"/>
          </p:cNvSpPr>
          <p:nvPr>
            <p:ph type="body" sz="half" idx="18"/>
          </p:nvPr>
        </p:nvSpPr>
        <p:spPr bwMode="auto"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</p:txBody>
      </p:sp>
      <p:sp>
        <p:nvSpPr>
          <p:cNvPr id="1028027350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</p:txBody>
      </p:sp>
      <p:sp>
        <p:nvSpPr>
          <p:cNvPr id="1542936504" name="Picture Placeholder 2"/>
          <p:cNvSpPr>
            <a:spLocks noGrp="1" noChangeAspect="1"/>
          </p:cNvSpPr>
          <p:nvPr>
            <p:ph type="pic" idx="21"/>
          </p:nvPr>
        </p:nvSpPr>
        <p:spPr bwMode="auto"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1818714145" name="Text Placeholder 3"/>
          <p:cNvSpPr>
            <a:spLocks noGrp="1"/>
          </p:cNvSpPr>
          <p:nvPr>
            <p:ph type="body" sz="half" idx="19"/>
          </p:nvPr>
        </p:nvSpPr>
        <p:spPr bwMode="auto"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</p:txBody>
      </p:sp>
      <p:sp>
        <p:nvSpPr>
          <p:cNvPr id="1568913806" name="Text Placeholder 4"/>
          <p:cNvSpPr>
            <a:spLocks noGrp="1"/>
          </p:cNvSpPr>
          <p:nvPr>
            <p:ph type="body" sz="quarter" idx="13"/>
          </p:nvPr>
        </p:nvSpPr>
        <p:spPr bwMode="auto"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</p:txBody>
      </p:sp>
      <p:sp>
        <p:nvSpPr>
          <p:cNvPr id="1085552174" name="Picture Placeholder 2"/>
          <p:cNvSpPr>
            <a:spLocks noGrp="1" noChangeAspect="1"/>
          </p:cNvSpPr>
          <p:nvPr>
            <p:ph type="pic" idx="22"/>
          </p:nvPr>
        </p:nvSpPr>
        <p:spPr bwMode="auto"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1321921513" name="Text Placeholder 3"/>
          <p:cNvSpPr>
            <a:spLocks noGrp="1"/>
          </p:cNvSpPr>
          <p:nvPr>
            <p:ph type="body" sz="half" idx="20"/>
          </p:nvPr>
        </p:nvSpPr>
        <p:spPr bwMode="auto"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</p:txBody>
      </p:sp>
      <p:sp>
        <p:nvSpPr>
          <p:cNvPr id="594229128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7B6266-ED30-4096-9BC5-44F079BA6C51}" type="datetimeFigureOut">
              <a:rPr lang="pt-BR"/>
              <a:t>09/12/2025</a:t>
            </a:fld>
            <a:endParaRPr lang="pt-BR"/>
          </a:p>
        </p:txBody>
      </p:sp>
      <p:sp>
        <p:nvSpPr>
          <p:cNvPr id="66803874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16183897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672049F-A9C9-4D3D-A495-EAF12FA3B4E0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ítulo e Texto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149234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716455519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 anchor="t"/>
          <a:lstStyle/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en-US"/>
          </a:p>
        </p:txBody>
      </p:sp>
      <p:sp>
        <p:nvSpPr>
          <p:cNvPr id="79544222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7B6266-ED30-4096-9BC5-44F079BA6C51}" type="datetimeFigureOut">
              <a:rPr lang="pt-BR"/>
              <a:t>09/12/2025</a:t>
            </a:fld>
            <a:endParaRPr lang="pt-BR"/>
          </a:p>
        </p:txBody>
      </p:sp>
      <p:sp>
        <p:nvSpPr>
          <p:cNvPr id="142071390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17520200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672049F-A9C9-4D3D-A495-EAF12FA3B4E0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Texto e Título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8903124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870673062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en-US"/>
          </a:p>
        </p:txBody>
      </p:sp>
      <p:sp>
        <p:nvSpPr>
          <p:cNvPr id="50705672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7B6266-ED30-4096-9BC5-44F079BA6C51}" type="datetimeFigureOut">
              <a:rPr lang="pt-BR"/>
              <a:t>09/12/2025</a:t>
            </a:fld>
            <a:endParaRPr lang="pt-BR"/>
          </a:p>
        </p:txBody>
      </p:sp>
      <p:sp>
        <p:nvSpPr>
          <p:cNvPr id="99718581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6642396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672049F-A9C9-4D3D-A495-EAF12FA3B4E0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446559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2045119148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en-US"/>
          </a:p>
        </p:txBody>
      </p:sp>
      <p:sp>
        <p:nvSpPr>
          <p:cNvPr id="50404238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7B6266-ED30-4096-9BC5-44F079BA6C51}" type="datetimeFigureOut">
              <a:rPr lang="pt-BR"/>
              <a:t>09/12/2025</a:t>
            </a:fld>
            <a:endParaRPr lang="pt-BR"/>
          </a:p>
        </p:txBody>
      </p:sp>
      <p:sp>
        <p:nvSpPr>
          <p:cNvPr id="87744983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49536016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672049F-A9C9-4D3D-A495-EAF12FA3B4E0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Cabeçalho da Se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6339943" name="Title 1"/>
          <p:cNvSpPr>
            <a:spLocks noGrp="1"/>
          </p:cNvSpPr>
          <p:nvPr>
            <p:ph type="title"/>
          </p:nvPr>
        </p:nvSpPr>
        <p:spPr bwMode="auto">
          <a:xfrm>
            <a:off x="1295401" y="1761067"/>
            <a:ext cx="9590549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5013734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95401" y="3589879"/>
            <a:ext cx="9590549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</p:txBody>
      </p:sp>
      <p:sp>
        <p:nvSpPr>
          <p:cNvPr id="182751494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7B6266-ED30-4096-9BC5-44F079BA6C51}" type="datetimeFigureOut">
              <a:rPr lang="pt-BR"/>
              <a:t>09/12/2025</a:t>
            </a:fld>
            <a:endParaRPr lang="pt-BR"/>
          </a:p>
        </p:txBody>
      </p:sp>
      <p:sp>
        <p:nvSpPr>
          <p:cNvPr id="38562455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92171865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672049F-A9C9-4D3D-A495-EAF12FA3B4E0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as Partes d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3592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767138900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en-US"/>
          </a:p>
        </p:txBody>
      </p:sp>
      <p:sp>
        <p:nvSpPr>
          <p:cNvPr id="978411089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en-US"/>
          </a:p>
        </p:txBody>
      </p:sp>
      <p:sp>
        <p:nvSpPr>
          <p:cNvPr id="1883499941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7B6266-ED30-4096-9BC5-44F079BA6C51}" type="datetimeFigureOut">
              <a:rPr lang="pt-BR"/>
              <a:t>09/12/2025</a:t>
            </a:fld>
            <a:endParaRPr lang="pt-BR"/>
          </a:p>
        </p:txBody>
      </p:sp>
      <p:sp>
        <p:nvSpPr>
          <p:cNvPr id="93773462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5286762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672049F-A9C9-4D3D-A495-EAF12FA3B4E0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02486064" name="Picture 19" descr="Slate-V2-HD-compPhotoInset.png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162606188" name="Picture 20" descr="Slate-V2-HD-compPhotoInset.png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177298262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48972098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05872" y="1835253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</p:txBody>
      </p:sp>
      <p:sp>
        <p:nvSpPr>
          <p:cNvPr id="77698091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en-US"/>
          </a:p>
        </p:txBody>
      </p:sp>
      <p:sp>
        <p:nvSpPr>
          <p:cNvPr id="534417456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294966" y="1835253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</p:txBody>
      </p:sp>
      <p:sp>
        <p:nvSpPr>
          <p:cNvPr id="407803644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294966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en-US"/>
          </a:p>
        </p:txBody>
      </p:sp>
      <p:sp>
        <p:nvSpPr>
          <p:cNvPr id="68430822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7B6266-ED30-4096-9BC5-44F079BA6C51}" type="datetimeFigureOut">
              <a:rPr lang="pt-BR"/>
              <a:t>09/12/2025</a:t>
            </a:fld>
            <a:endParaRPr lang="pt-BR"/>
          </a:p>
        </p:txBody>
      </p:sp>
      <p:sp>
        <p:nvSpPr>
          <p:cNvPr id="682603166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048165265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672049F-A9C9-4D3D-A495-EAF12FA3B4E0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ment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13770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884866761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7B6266-ED30-4096-9BC5-44F079BA6C51}" type="datetimeFigureOut">
              <a:rPr lang="pt-BR"/>
              <a:t>09/12/2025</a:t>
            </a:fld>
            <a:endParaRPr lang="pt-BR"/>
          </a:p>
        </p:txBody>
      </p:sp>
      <p:sp>
        <p:nvSpPr>
          <p:cNvPr id="35167626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275307941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672049F-A9C9-4D3D-A495-EAF12FA3B4E0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Em Branc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8106940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7B6266-ED30-4096-9BC5-44F079BA6C51}" type="datetimeFigureOut">
              <a:rPr lang="pt-BR"/>
              <a:t>09/12/2025</a:t>
            </a:fld>
            <a:endParaRPr lang="pt-BR"/>
          </a:p>
        </p:txBody>
      </p:sp>
      <p:sp>
        <p:nvSpPr>
          <p:cNvPr id="842388512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295294220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672049F-A9C9-4D3D-A495-EAF12FA3B4E0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údo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0749066" name="Title 1"/>
          <p:cNvSpPr>
            <a:spLocks noGrp="1"/>
          </p:cNvSpPr>
          <p:nvPr>
            <p:ph type="title"/>
          </p:nvPr>
        </p:nvSpPr>
        <p:spPr bwMode="auto"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886802518" name="Content Placeholder 2"/>
          <p:cNvSpPr>
            <a:spLocks noGrp="1"/>
          </p:cNvSpPr>
          <p:nvPr>
            <p:ph idx="1"/>
          </p:nvPr>
        </p:nvSpPr>
        <p:spPr bwMode="auto"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en-US"/>
          </a:p>
        </p:txBody>
      </p:sp>
      <p:sp>
        <p:nvSpPr>
          <p:cNvPr id="717536687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913795" y="2431517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</p:txBody>
      </p:sp>
      <p:sp>
        <p:nvSpPr>
          <p:cNvPr id="367935344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7B6266-ED30-4096-9BC5-44F079BA6C51}" type="datetimeFigureOut">
              <a:rPr lang="pt-BR"/>
              <a:t>09/12/2025</a:t>
            </a:fld>
            <a:endParaRPr lang="pt-BR"/>
          </a:p>
        </p:txBody>
      </p:sp>
      <p:sp>
        <p:nvSpPr>
          <p:cNvPr id="1292488624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044088668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672049F-A9C9-4D3D-A495-EAF12FA3B4E0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67481288" name="Picture 21" descr="Slate-V2-HD-vertPhotoInset.png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89901634" name="Title 1"/>
          <p:cNvSpPr>
            <a:spLocks noGrp="1"/>
          </p:cNvSpPr>
          <p:nvPr>
            <p:ph type="title"/>
          </p:nvPr>
        </p:nvSpPr>
        <p:spPr bwMode="auto"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071589663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838665202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</p:txBody>
      </p:sp>
      <p:sp>
        <p:nvSpPr>
          <p:cNvPr id="432463262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7B6266-ED30-4096-9BC5-44F079BA6C51}" type="datetimeFigureOut">
              <a:rPr lang="pt-BR"/>
              <a:t>09/12/2025</a:t>
            </a:fld>
            <a:endParaRPr lang="pt-BR"/>
          </a:p>
        </p:txBody>
      </p:sp>
      <p:sp>
        <p:nvSpPr>
          <p:cNvPr id="1199713304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50564043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672049F-A9C9-4D3D-A495-EAF12FA3B4E0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2669588" name="Title Placeholder 1"/>
          <p:cNvSpPr>
            <a:spLocks noGrp="1"/>
          </p:cNvSpPr>
          <p:nvPr>
            <p:ph type="title"/>
          </p:nvPr>
        </p:nvSpPr>
        <p:spPr bwMode="auto">
          <a:xfrm>
            <a:off x="913795" y="609600"/>
            <a:ext cx="10353761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85049288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13795" y="1732449"/>
            <a:ext cx="10353761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en-US"/>
          </a:p>
        </p:txBody>
      </p:sp>
      <p:sp>
        <p:nvSpPr>
          <p:cNvPr id="57451295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647B6266-ED30-4096-9BC5-44F079BA6C51}" type="datetimeFigureOut">
              <a:rPr lang="pt-BR"/>
              <a:t>09/12/2025</a:t>
            </a:fld>
            <a:endParaRPr lang="pt-BR"/>
          </a:p>
        </p:txBody>
      </p:sp>
      <p:sp>
        <p:nvSpPr>
          <p:cNvPr id="1853611969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306531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0514010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3672049F-A9C9-4D3D-A495-EAF12FA3B4E0}" type="slidenum">
              <a:rPr lang="pt-BR"/>
              <a:t>‹nº›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 rtl="0">
        <a:spcBef>
          <a:spcPts val="0"/>
        </a:spcBef>
        <a:buNone/>
        <a:defRPr sz="40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latin typeface="+mj-lt"/>
          <a:ea typeface="+mj-ea"/>
          <a:cs typeface="Trebuchet MS"/>
        </a:defRPr>
      </a:lvl1pPr>
      <a:lvl2pPr>
        <a:defRPr>
          <a:solidFill>
            <a:schemeClr val="tx2"/>
          </a:solidFill>
        </a:defRPr>
      </a:lvl2pPr>
      <a:lvl3pPr>
        <a:defRPr>
          <a:solidFill>
            <a:schemeClr val="tx2"/>
          </a:solidFill>
        </a:defRPr>
      </a:lvl3pPr>
      <a:lvl4pPr>
        <a:defRPr>
          <a:solidFill>
            <a:schemeClr val="tx2"/>
          </a:solidFill>
        </a:defRPr>
      </a:lvl4pPr>
      <a:lvl5pPr>
        <a:defRPr>
          <a:solidFill>
            <a:schemeClr val="tx2"/>
          </a:solidFill>
        </a:defRPr>
      </a:lvl5pPr>
      <a:lvl6pPr>
        <a:defRPr>
          <a:solidFill>
            <a:schemeClr val="tx2"/>
          </a:solidFill>
        </a:defRPr>
      </a:lvl6pPr>
      <a:lvl7pPr>
        <a:defRPr>
          <a:solidFill>
            <a:schemeClr val="tx2"/>
          </a:solidFill>
        </a:defRPr>
      </a:lvl7pPr>
      <a:lvl8pPr>
        <a:defRPr>
          <a:solidFill>
            <a:schemeClr val="tx2"/>
          </a:solidFill>
        </a:defRPr>
      </a:lvl8pPr>
      <a:lvl9pPr>
        <a:defRPr>
          <a:solidFill>
            <a:schemeClr val="tx2"/>
          </a:solidFill>
        </a:defRPr>
      </a:lvl9pPr>
    </p:titleStyle>
    <p:bodyStyle>
      <a:lvl1pPr marL="342900" indent="-306000" algn="l" defTabSz="457200" rtl="0">
        <a:spcBef>
          <a:spcPts val="0"/>
        </a:spcBef>
        <a:spcAft>
          <a:spcPts val="600"/>
        </a:spcAft>
        <a:buClr>
          <a:schemeClr val="tx2"/>
        </a:buClr>
        <a:buSzPct val="70000"/>
        <a:buFont typeface="Wingdings 2"/>
        <a:buChar char=""/>
        <a:defRPr sz="20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latin typeface="+mn-lt"/>
          <a:ea typeface="+mn-ea"/>
          <a:cs typeface="+mn-cs"/>
        </a:defRPr>
      </a:lvl1pPr>
      <a:lvl2pPr marL="720000" indent="-270000" algn="l" defTabSz="457200" rtl="0">
        <a:spcBef>
          <a:spcPts val="0"/>
        </a:spcBef>
        <a:spcAft>
          <a:spcPts val="600"/>
        </a:spcAft>
        <a:buClr>
          <a:schemeClr val="tx2"/>
        </a:buClr>
        <a:buSzPct val="70000"/>
        <a:buFont typeface="Wingdings 2"/>
        <a:buChar char=""/>
        <a:defRPr sz="18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latin typeface="+mn-lt"/>
          <a:ea typeface="+mn-ea"/>
          <a:cs typeface="+mn-cs"/>
        </a:defRPr>
      </a:lvl2pPr>
      <a:lvl3pPr marL="1026000" indent="-216000" algn="l" defTabSz="457200" rtl="0">
        <a:spcBef>
          <a:spcPts val="0"/>
        </a:spcBef>
        <a:spcAft>
          <a:spcPts val="600"/>
        </a:spcAft>
        <a:buClr>
          <a:schemeClr val="tx2"/>
        </a:buClr>
        <a:buSzPct val="70000"/>
        <a:buFont typeface="Wingdings 2"/>
        <a:buChar char=""/>
        <a:defRPr sz="16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latin typeface="+mn-lt"/>
          <a:ea typeface="+mn-ea"/>
          <a:cs typeface="+mn-cs"/>
        </a:defRPr>
      </a:lvl3pPr>
      <a:lvl4pPr marL="1386000" indent="-216000" algn="l" defTabSz="457200" rtl="0">
        <a:spcBef>
          <a:spcPts val="0"/>
        </a:spcBef>
        <a:spcAft>
          <a:spcPts val="600"/>
        </a:spcAft>
        <a:buClr>
          <a:schemeClr val="tx2"/>
        </a:buClr>
        <a:buSzPct val="70000"/>
        <a:buFont typeface="Wingdings 2"/>
        <a:buChar char=""/>
        <a:defRPr sz="14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latin typeface="+mn-lt"/>
          <a:ea typeface="+mn-ea"/>
          <a:cs typeface="+mn-cs"/>
        </a:defRPr>
      </a:lvl4pPr>
      <a:lvl5pPr marL="1674000" indent="-216000" algn="l" defTabSz="457200" rtl="0">
        <a:spcBef>
          <a:spcPts val="0"/>
        </a:spcBef>
        <a:spcAft>
          <a:spcPts val="600"/>
        </a:spcAft>
        <a:buClr>
          <a:schemeClr val="tx2"/>
        </a:buClr>
        <a:buSzPct val="70000"/>
        <a:buFont typeface="Wingdings 2"/>
        <a:buChar char=""/>
        <a:defRPr sz="14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latin typeface="+mn-lt"/>
          <a:ea typeface="+mn-ea"/>
          <a:cs typeface="+mn-cs"/>
        </a:defRPr>
      </a:lvl5pPr>
      <a:lvl6pPr marL="2014600" indent="-228600" algn="l" defTabSz="457200" rtl="0">
        <a:spcBef>
          <a:spcPts val="0"/>
        </a:spcBef>
        <a:spcAft>
          <a:spcPts val="600"/>
        </a:spcAft>
        <a:buClr>
          <a:schemeClr val="tx2"/>
        </a:buClr>
        <a:buSzPct val="70000"/>
        <a:buFont typeface="Wingdings 2"/>
        <a:buChar char=""/>
        <a:defRPr sz="14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latin typeface="+mn-lt"/>
          <a:ea typeface="+mn-ea"/>
          <a:cs typeface="+mn-cs"/>
        </a:defRPr>
      </a:lvl6pPr>
      <a:lvl7pPr marL="2401800" indent="-228600" algn="l" defTabSz="457200" rtl="0">
        <a:spcBef>
          <a:spcPts val="0"/>
        </a:spcBef>
        <a:spcAft>
          <a:spcPts val="600"/>
        </a:spcAft>
        <a:buClr>
          <a:schemeClr val="tx2"/>
        </a:buClr>
        <a:buSzPct val="70000"/>
        <a:buFont typeface="Wingdings 2"/>
        <a:buChar char=""/>
        <a:defRPr sz="14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latin typeface="+mn-lt"/>
          <a:ea typeface="+mn-ea"/>
          <a:cs typeface="+mn-cs"/>
        </a:defRPr>
      </a:lvl7pPr>
      <a:lvl8pPr marL="2789000" indent="-228600" algn="l" defTabSz="457200" rtl="0">
        <a:spcBef>
          <a:spcPts val="0"/>
        </a:spcBef>
        <a:spcAft>
          <a:spcPts val="600"/>
        </a:spcAft>
        <a:buClr>
          <a:schemeClr val="tx2"/>
        </a:buClr>
        <a:buSzPct val="70000"/>
        <a:buFont typeface="Wingdings 2"/>
        <a:buChar char=""/>
        <a:defRPr sz="14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latin typeface="+mn-lt"/>
          <a:ea typeface="+mn-ea"/>
          <a:cs typeface="+mn-cs"/>
        </a:defRPr>
      </a:lvl8pPr>
      <a:lvl9pPr marL="3106200" indent="-228600" algn="l" defTabSz="457200" rtl="0">
        <a:spcBef>
          <a:spcPts val="0"/>
        </a:spcBef>
        <a:spcAft>
          <a:spcPts val="600"/>
        </a:spcAft>
        <a:buClr>
          <a:schemeClr val="tx2"/>
        </a:buClr>
        <a:buSzPct val="70000"/>
        <a:buFont typeface="Wingdings 2"/>
        <a:buChar char=""/>
        <a:defRPr sz="14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21291013" name="Imagem 6" descr="Tela de computador com fundo escuro&#10;&#10;O conteúdo gerado por IA pode estar incorreto.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-2184000" y="-936409"/>
            <a:ext cx="18180000" cy="11665500"/>
          </a:xfrm>
          <a:prstGeom prst="rect">
            <a:avLst/>
          </a:prstGeom>
        </p:spPr>
      </p:pic>
      <p:sp>
        <p:nvSpPr>
          <p:cNvPr id="303015882" name="Retângulo: Cantos Arredondados 28"/>
          <p:cNvSpPr/>
          <p:nvPr/>
        </p:nvSpPr>
        <p:spPr bwMode="auto">
          <a:xfrm>
            <a:off x="3215631" y="3846474"/>
            <a:ext cx="4905000" cy="452290"/>
          </a:xfrm>
          <a:prstGeom prst="roundRect">
            <a:avLst>
              <a:gd name="adj" fmla="val 16667"/>
            </a:avLst>
          </a:prstGeom>
          <a:solidFill>
            <a:srgbClr val="F6C321"/>
          </a:solidFill>
          <a:ln>
            <a:noFill/>
          </a:ln>
          <a:effectLst>
            <a:outerShdw blurRad="254000" dist="101600" dir="5400000" algn="t" rotWithShape="0">
              <a:srgbClr val="F6C321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271820134" name="Título 1"/>
          <p:cNvSpPr>
            <a:spLocks noGrp="1"/>
          </p:cNvSpPr>
          <p:nvPr>
            <p:ph type="ctrTitle"/>
          </p:nvPr>
        </p:nvSpPr>
        <p:spPr bwMode="auto">
          <a:xfrm>
            <a:off x="2586000" y="2127597"/>
            <a:ext cx="6209259" cy="163345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pt-BR" sz="6700" b="1">
                <a:solidFill>
                  <a:schemeClr val="tx1">
                    <a:lumMod val="95000"/>
                  </a:schemeClr>
                </a:solidFill>
                <a:latin typeface="Microsoft YaHei UI"/>
                <a:ea typeface="Microsoft YaHei UI"/>
              </a:rPr>
              <a:t>ASSISTENTE DE </a:t>
            </a:r>
            <a:r>
              <a:rPr lang="pt-BR" sz="4400" b="1">
                <a:solidFill>
                  <a:schemeClr val="tx1">
                    <a:lumMod val="95000"/>
                  </a:schemeClr>
                </a:solidFill>
                <a:latin typeface="Microsoft YaHei UI"/>
                <a:ea typeface="Microsoft YaHei UI"/>
              </a:rPr>
              <a:t>VENDAS INCLUSIVO</a:t>
            </a:r>
            <a:endParaRPr/>
          </a:p>
        </p:txBody>
      </p:sp>
      <p:sp>
        <p:nvSpPr>
          <p:cNvPr id="996050961" name="Subtítulo 2"/>
          <p:cNvSpPr>
            <a:spLocks noGrp="1"/>
          </p:cNvSpPr>
          <p:nvPr>
            <p:ph type="subTitle" idx="1"/>
          </p:nvPr>
        </p:nvSpPr>
        <p:spPr bwMode="auto">
          <a:xfrm>
            <a:off x="3215631" y="3846474"/>
            <a:ext cx="4905000" cy="1049867"/>
          </a:xfrm>
          <a:effectLst/>
        </p:spPr>
        <p:txBody>
          <a:bodyPr>
            <a:normAutofit/>
          </a:bodyPr>
          <a:lstStyle/>
          <a:p>
            <a:pPr>
              <a:defRPr/>
            </a:pPr>
            <a:r>
              <a:rPr lang="pt-BR" sz="2400">
                <a:solidFill>
                  <a:schemeClr val="bg1">
                    <a:lumMod val="95000"/>
                    <a:lumOff val="5000"/>
                  </a:schemeClr>
                </a:solidFill>
                <a:latin typeface="Microsoft YaHei"/>
                <a:ea typeface="Microsoft YaHei"/>
              </a:rPr>
              <a:t>COM INTELIGÊNCIA ARTIFICIAL</a:t>
            </a:r>
            <a:endParaRPr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68496335" name="Imagem 4" descr="Logotipo&#10;&#10;O conteúdo gerado por IA pode estar incorreto.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4611000" y="5315182"/>
            <a:ext cx="921832" cy="369677"/>
          </a:xfrm>
          <a:prstGeom prst="rect">
            <a:avLst/>
          </a:prstGeom>
        </p:spPr>
      </p:pic>
      <p:pic>
        <p:nvPicPr>
          <p:cNvPr id="1799901497" name="Imagem 10" descr="Logotipo&#10;&#10;O conteúdo gerado por IA pode estar incorreto.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6026839" y="5273727"/>
            <a:ext cx="452583" cy="4525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9748066" name="Círculo: Vazio 17"/>
          <p:cNvSpPr/>
          <p:nvPr/>
        </p:nvSpPr>
        <p:spPr bwMode="auto">
          <a:xfrm>
            <a:off x="-2136600" y="650250"/>
            <a:ext cx="5535000" cy="5557500"/>
          </a:xfrm>
          <a:prstGeom prst="donut">
            <a:avLst>
              <a:gd name="adj" fmla="val 15755"/>
            </a:avLst>
          </a:prstGeom>
          <a:gradFill>
            <a:gsLst>
              <a:gs pos="0">
                <a:srgbClr val="744800">
                  <a:alpha val="80000"/>
                </a:srgbClr>
              </a:gs>
              <a:gs pos="100000">
                <a:srgbClr val="FFCA21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>
              <a:solidFill>
                <a:schemeClr val="tx1"/>
              </a:solidFill>
            </a:endParaRPr>
          </a:p>
        </p:txBody>
      </p:sp>
      <p:sp>
        <p:nvSpPr>
          <p:cNvPr id="1450851834" name="Retângulo 18"/>
          <p:cNvSpPr/>
          <p:nvPr/>
        </p:nvSpPr>
        <p:spPr bwMode="auto">
          <a:xfrm>
            <a:off x="3891000" y="504000"/>
            <a:ext cx="8301000" cy="5985000"/>
          </a:xfrm>
          <a:prstGeom prst="rect">
            <a:avLst/>
          </a:prstGeom>
          <a:gradFill>
            <a:gsLst>
              <a:gs pos="0">
                <a:srgbClr val="744800">
                  <a:alpha val="0"/>
                </a:srgbClr>
              </a:gs>
              <a:gs pos="100000">
                <a:srgbClr val="FFCA2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965039407" name="Retângulo 19"/>
          <p:cNvSpPr/>
          <p:nvPr/>
        </p:nvSpPr>
        <p:spPr bwMode="auto">
          <a:xfrm>
            <a:off x="4476000" y="866327"/>
            <a:ext cx="4842464" cy="1242600"/>
          </a:xfrm>
          <a:prstGeom prst="rect">
            <a:avLst/>
          </a:prstGeom>
          <a:gradFill>
            <a:gsLst>
              <a:gs pos="0">
                <a:srgbClr val="744800">
                  <a:alpha val="0"/>
                </a:srgbClr>
              </a:gs>
              <a:gs pos="100000">
                <a:srgbClr val="FFCA2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49255463" name="Fluxograma: Conector 20"/>
          <p:cNvSpPr/>
          <p:nvPr/>
        </p:nvSpPr>
        <p:spPr bwMode="auto">
          <a:xfrm>
            <a:off x="1534830" y="1081526"/>
            <a:ext cx="1469973" cy="1449709"/>
          </a:xfrm>
          <a:prstGeom prst="flowChartConnector">
            <a:avLst/>
          </a:prstGeom>
          <a:gradFill>
            <a:gsLst>
              <a:gs pos="0">
                <a:srgbClr val="3E2600"/>
              </a:gs>
              <a:gs pos="100000">
                <a:srgbClr val="FFCA2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1882819541" name="Imagem 2" descr="Ícone&#10;&#10;O conteúdo gerado por IA pode estar incorreto."/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 bwMode="auto">
          <a:xfrm>
            <a:off x="1792757" y="1307749"/>
            <a:ext cx="1012093" cy="101209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677899349" name="Imagem 4" descr="Ícone&#10;&#10;O conteúdo gerado por IA pode estar incorreto."/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tretch/>
        </p:blipFill>
        <p:spPr bwMode="auto">
          <a:xfrm>
            <a:off x="2649172" y="3524509"/>
            <a:ext cx="484737" cy="484737"/>
          </a:xfrm>
          <a:prstGeom prst="rect">
            <a:avLst/>
          </a:prstGeom>
        </p:spPr>
      </p:pic>
      <p:pic>
        <p:nvPicPr>
          <p:cNvPr id="1158667369" name="Imagem 6" descr="Ícone&#10;&#10;O conteúdo gerado por IA pode estar incorreto."/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tretch/>
        </p:blipFill>
        <p:spPr bwMode="auto">
          <a:xfrm>
            <a:off x="2649172" y="2598689"/>
            <a:ext cx="355631" cy="355631"/>
          </a:xfrm>
          <a:prstGeom prst="rect">
            <a:avLst/>
          </a:prstGeom>
        </p:spPr>
      </p:pic>
      <p:pic>
        <p:nvPicPr>
          <p:cNvPr id="623730334" name="Imagem 8" descr="Ícone&#10;&#10;O conteúdo gerado por IA pode estar incorreto."/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tretch/>
        </p:blipFill>
        <p:spPr bwMode="auto">
          <a:xfrm>
            <a:off x="976805" y="999000"/>
            <a:ext cx="355631" cy="355631"/>
          </a:xfrm>
          <a:prstGeom prst="rect">
            <a:avLst/>
          </a:prstGeom>
        </p:spPr>
      </p:pic>
      <p:pic>
        <p:nvPicPr>
          <p:cNvPr id="732200951" name="Imagem 10" descr="Ícone&#10;&#10;O conteúdo gerado por IA pode estar incorreto."/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tretch/>
        </p:blipFill>
        <p:spPr bwMode="auto">
          <a:xfrm>
            <a:off x="2403252" y="4538937"/>
            <a:ext cx="331024" cy="331024"/>
          </a:xfrm>
          <a:prstGeom prst="rect">
            <a:avLst/>
          </a:prstGeom>
        </p:spPr>
      </p:pic>
      <p:pic>
        <p:nvPicPr>
          <p:cNvPr id="1546422602" name="Imagem 12" descr="Ícone&#10;&#10;O conteúdo gerado por IA pode estar incorreto."/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tretch/>
        </p:blipFill>
        <p:spPr bwMode="auto">
          <a:xfrm>
            <a:off x="1664401" y="5212873"/>
            <a:ext cx="315000" cy="315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6379C31-46CA-83A9-6A92-0F5CC7656B54}"/>
              </a:ext>
            </a:extLst>
          </p:cNvPr>
          <p:cNvSpPr txBox="1"/>
          <p:nvPr/>
        </p:nvSpPr>
        <p:spPr>
          <a:xfrm>
            <a:off x="5374500" y="979803"/>
            <a:ext cx="396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5400" b="1">
                <a:latin typeface="Microsoft YaHei"/>
                <a:ea typeface="Microsoft YaHei"/>
              </a:rPr>
              <a:t>Segurança</a:t>
            </a:r>
            <a:endParaRPr lang="pt-BR" sz="5400">
              <a:latin typeface="Microsoft YaHei"/>
              <a:ea typeface="Microsoft YaHei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2A0A287-BEEB-073C-DCAA-7C909D223279}"/>
              </a:ext>
            </a:extLst>
          </p:cNvPr>
          <p:cNvSpPr txBox="1"/>
          <p:nvPr/>
        </p:nvSpPr>
        <p:spPr>
          <a:xfrm>
            <a:off x="4701000" y="2498966"/>
            <a:ext cx="7166008" cy="253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800">
                <a:latin typeface="Microsoft Sans Serif"/>
                <a:ea typeface="Microsoft Sans Serif"/>
                <a:cs typeface="Microsoft Sans Serif"/>
              </a:rPr>
              <a:t>A proteção dos dados é prioritária. Utilizamos o AWS WAF (Web </a:t>
            </a:r>
            <a:r>
              <a:rPr lang="pt-BR" sz="1800" err="1">
                <a:latin typeface="Microsoft Sans Serif"/>
                <a:ea typeface="Microsoft Sans Serif"/>
                <a:cs typeface="Microsoft Sans Serif"/>
              </a:rPr>
              <a:t>Application</a:t>
            </a:r>
            <a:r>
              <a:rPr lang="pt-BR" sz="1800">
                <a:latin typeface="Microsoft Sans Serif"/>
                <a:ea typeface="Microsoft Sans Serif"/>
                <a:cs typeface="Microsoft Sans Serif"/>
              </a:rPr>
              <a:t> Firewall) na borda para bloquear ataques maliciosos. O acesso à API é protegido pelo </a:t>
            </a:r>
            <a:r>
              <a:rPr lang="pt-BR" sz="1800" err="1">
                <a:latin typeface="Microsoft Sans Serif"/>
                <a:ea typeface="Microsoft Sans Serif"/>
                <a:cs typeface="Microsoft Sans Serif"/>
              </a:rPr>
              <a:t>Amazon</a:t>
            </a:r>
            <a:r>
              <a:rPr lang="pt-BR" sz="1800">
                <a:latin typeface="Microsoft Sans Serif"/>
                <a:ea typeface="Microsoft Sans Serif"/>
                <a:cs typeface="Microsoft Sans Serif"/>
              </a:rPr>
              <a:t> </a:t>
            </a:r>
            <a:r>
              <a:rPr lang="pt-BR" sz="1800" err="1">
                <a:latin typeface="Microsoft Sans Serif"/>
                <a:ea typeface="Microsoft Sans Serif"/>
                <a:cs typeface="Microsoft Sans Serif"/>
              </a:rPr>
              <a:t>Cognito</a:t>
            </a:r>
            <a:r>
              <a:rPr lang="pt-BR" sz="1800">
                <a:latin typeface="Microsoft Sans Serif"/>
                <a:ea typeface="Microsoft Sans Serif"/>
                <a:cs typeface="Microsoft Sans Serif"/>
              </a:rPr>
              <a:t>, garantindo que apenas usuários autenticados e autorizados possam realizar consultas. O login via telefone utiliza o </a:t>
            </a:r>
            <a:r>
              <a:rPr lang="pt-BR" sz="1800" err="1">
                <a:latin typeface="Microsoft Sans Serif"/>
                <a:ea typeface="Microsoft Sans Serif"/>
                <a:cs typeface="Microsoft Sans Serif"/>
              </a:rPr>
              <a:t>Amazon</a:t>
            </a:r>
            <a:r>
              <a:rPr lang="pt-BR" sz="1800">
                <a:latin typeface="Microsoft Sans Serif"/>
                <a:ea typeface="Microsoft Sans Serif"/>
                <a:cs typeface="Microsoft Sans Serif"/>
              </a:rPr>
              <a:t> SNS para envio de códigos SMS seguros 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9683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9748066" name="Círculo: Vazio 17"/>
          <p:cNvSpPr/>
          <p:nvPr/>
        </p:nvSpPr>
        <p:spPr bwMode="auto">
          <a:xfrm>
            <a:off x="-2136600" y="650250"/>
            <a:ext cx="5535000" cy="5557500"/>
          </a:xfrm>
          <a:prstGeom prst="donut">
            <a:avLst>
              <a:gd name="adj" fmla="val 15755"/>
            </a:avLst>
          </a:prstGeom>
          <a:gradFill>
            <a:gsLst>
              <a:gs pos="0">
                <a:srgbClr val="744800">
                  <a:alpha val="80000"/>
                </a:srgbClr>
              </a:gs>
              <a:gs pos="100000">
                <a:srgbClr val="FFCA21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>
              <a:solidFill>
                <a:schemeClr val="tx1"/>
              </a:solidFill>
            </a:endParaRPr>
          </a:p>
        </p:txBody>
      </p:sp>
      <p:sp>
        <p:nvSpPr>
          <p:cNvPr id="1450851834" name="Retângulo 18"/>
          <p:cNvSpPr/>
          <p:nvPr/>
        </p:nvSpPr>
        <p:spPr bwMode="auto">
          <a:xfrm>
            <a:off x="3891000" y="504000"/>
            <a:ext cx="8301000" cy="5985000"/>
          </a:xfrm>
          <a:prstGeom prst="rect">
            <a:avLst/>
          </a:prstGeom>
          <a:gradFill>
            <a:gsLst>
              <a:gs pos="0">
                <a:srgbClr val="744800">
                  <a:alpha val="0"/>
                </a:srgbClr>
              </a:gs>
              <a:gs pos="100000">
                <a:srgbClr val="FFCA2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965039407" name="Retângulo 19"/>
          <p:cNvSpPr/>
          <p:nvPr/>
        </p:nvSpPr>
        <p:spPr bwMode="auto">
          <a:xfrm>
            <a:off x="4476000" y="866327"/>
            <a:ext cx="4842464" cy="1242600"/>
          </a:xfrm>
          <a:prstGeom prst="rect">
            <a:avLst/>
          </a:prstGeom>
          <a:gradFill>
            <a:gsLst>
              <a:gs pos="0">
                <a:srgbClr val="744800">
                  <a:alpha val="0"/>
                </a:srgbClr>
              </a:gs>
              <a:gs pos="100000">
                <a:srgbClr val="FFCA2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49255463" name="Fluxograma: Conector 20"/>
          <p:cNvSpPr/>
          <p:nvPr/>
        </p:nvSpPr>
        <p:spPr bwMode="auto">
          <a:xfrm>
            <a:off x="2092000" y="1927530"/>
            <a:ext cx="1469973" cy="1449709"/>
          </a:xfrm>
          <a:prstGeom prst="flowChartConnector">
            <a:avLst/>
          </a:prstGeom>
          <a:gradFill>
            <a:gsLst>
              <a:gs pos="0">
                <a:srgbClr val="3E2600"/>
              </a:gs>
              <a:gs pos="100000">
                <a:srgbClr val="FFCA2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1882819541" name="Imagem 2" descr="Ícone&#10;&#10;O conteúdo gerado por IA pode estar incorreto."/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tretch/>
        </p:blipFill>
        <p:spPr bwMode="auto">
          <a:xfrm>
            <a:off x="2010359" y="1550735"/>
            <a:ext cx="376795" cy="376795"/>
          </a:xfrm>
          <a:prstGeom prst="rect">
            <a:avLst/>
          </a:prstGeom>
        </p:spPr>
      </p:pic>
      <p:pic>
        <p:nvPicPr>
          <p:cNvPr id="677899349" name="Imagem 4" descr="Ícone&#10;&#10;O conteúdo gerado por IA pode estar incorreto."/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tretch/>
        </p:blipFill>
        <p:spPr bwMode="auto">
          <a:xfrm>
            <a:off x="2649172" y="3524509"/>
            <a:ext cx="484737" cy="484737"/>
          </a:xfrm>
          <a:prstGeom prst="rect">
            <a:avLst/>
          </a:prstGeom>
        </p:spPr>
      </p:pic>
      <p:pic>
        <p:nvPicPr>
          <p:cNvPr id="1158667369" name="Imagem 6" descr="Ícone&#10;&#10;O conteúdo gerado por IA pode estar incorreto."/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 bwMode="auto">
          <a:xfrm>
            <a:off x="2329765" y="2088234"/>
            <a:ext cx="994442" cy="99444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623730334" name="Imagem 8" descr="Ícone&#10;&#10;O conteúdo gerado por IA pode estar incorreto."/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tretch/>
        </p:blipFill>
        <p:spPr bwMode="auto">
          <a:xfrm>
            <a:off x="976805" y="999000"/>
            <a:ext cx="355631" cy="355631"/>
          </a:xfrm>
          <a:prstGeom prst="rect">
            <a:avLst/>
          </a:prstGeom>
        </p:spPr>
      </p:pic>
      <p:pic>
        <p:nvPicPr>
          <p:cNvPr id="732200951" name="Imagem 10" descr="Ícone&#10;&#10;O conteúdo gerado por IA pode estar incorreto."/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tretch/>
        </p:blipFill>
        <p:spPr bwMode="auto">
          <a:xfrm>
            <a:off x="2403252" y="4538937"/>
            <a:ext cx="331024" cy="331024"/>
          </a:xfrm>
          <a:prstGeom prst="rect">
            <a:avLst/>
          </a:prstGeom>
        </p:spPr>
      </p:pic>
      <p:pic>
        <p:nvPicPr>
          <p:cNvPr id="1546422602" name="Imagem 12" descr="Ícone&#10;&#10;O conteúdo gerado por IA pode estar incorreto."/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tretch/>
        </p:blipFill>
        <p:spPr bwMode="auto">
          <a:xfrm>
            <a:off x="1664401" y="5212873"/>
            <a:ext cx="315000" cy="315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6DEFE99-ABBF-16AD-BF9E-77B3FE6ADFAF}"/>
              </a:ext>
            </a:extLst>
          </p:cNvPr>
          <p:cNvSpPr txBox="1"/>
          <p:nvPr/>
        </p:nvSpPr>
        <p:spPr>
          <a:xfrm>
            <a:off x="4668660" y="1013912"/>
            <a:ext cx="46498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b="1">
                <a:latin typeface="Microsoft YaHei"/>
                <a:ea typeface="Microsoft YaHei"/>
              </a:rPr>
              <a:t>Confiabilidade</a:t>
            </a:r>
            <a:endParaRPr lang="pt-BR" sz="48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D749069-4B47-660C-65F2-5B25224561F8}"/>
              </a:ext>
            </a:extLst>
          </p:cNvPr>
          <p:cNvSpPr txBox="1"/>
          <p:nvPr/>
        </p:nvSpPr>
        <p:spPr>
          <a:xfrm>
            <a:off x="4668666" y="2524826"/>
            <a:ext cx="7166008" cy="1704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800">
                <a:latin typeface="Microsoft Sans Serif"/>
                <a:ea typeface="Microsoft Sans Serif"/>
                <a:cs typeface="Microsoft Sans Serif"/>
              </a:rPr>
              <a:t>A arquitetura é baseada em </a:t>
            </a:r>
            <a:r>
              <a:rPr lang="pt-BR" sz="1800" err="1">
                <a:latin typeface="Microsoft Sans Serif"/>
                <a:ea typeface="Microsoft Sans Serif"/>
                <a:cs typeface="Microsoft Sans Serif"/>
              </a:rPr>
              <a:t>microsserviços</a:t>
            </a:r>
            <a:r>
              <a:rPr lang="pt-BR" sz="1800">
                <a:latin typeface="Microsoft Sans Serif"/>
                <a:ea typeface="Microsoft Sans Serif"/>
                <a:cs typeface="Microsoft Sans Serif"/>
              </a:rPr>
              <a:t> </a:t>
            </a:r>
            <a:r>
              <a:rPr lang="pt-BR" sz="1800" err="1">
                <a:latin typeface="Microsoft Sans Serif"/>
                <a:ea typeface="Microsoft Sans Serif"/>
                <a:cs typeface="Microsoft Sans Serif"/>
              </a:rPr>
              <a:t>Serverless</a:t>
            </a:r>
            <a:r>
              <a:rPr lang="pt-BR" sz="1800">
                <a:latin typeface="Microsoft Sans Serif"/>
                <a:ea typeface="Microsoft Sans Serif"/>
                <a:cs typeface="Microsoft Sans Serif"/>
              </a:rPr>
              <a:t> (AWS Lambda). Isso garante alta disponibilidade, pois o código é replicado automaticamente por múltiplas zonas de disponibilidade (</a:t>
            </a:r>
            <a:r>
              <a:rPr lang="pt-BR" sz="1800" err="1">
                <a:latin typeface="Microsoft Sans Serif"/>
                <a:ea typeface="Microsoft Sans Serif"/>
                <a:cs typeface="Microsoft Sans Serif"/>
              </a:rPr>
              <a:t>AZs</a:t>
            </a:r>
            <a:r>
              <a:rPr lang="pt-BR" sz="1800">
                <a:latin typeface="Microsoft Sans Serif"/>
                <a:ea typeface="Microsoft Sans Serif"/>
                <a:cs typeface="Microsoft Sans Serif"/>
              </a:rPr>
              <a:t>) da AWS, eliminando pontos únicos de falha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9582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9748066" name="Círculo: Vazio 17"/>
          <p:cNvSpPr/>
          <p:nvPr/>
        </p:nvSpPr>
        <p:spPr bwMode="auto">
          <a:xfrm>
            <a:off x="-2136600" y="650250"/>
            <a:ext cx="5535000" cy="5557500"/>
          </a:xfrm>
          <a:prstGeom prst="donut">
            <a:avLst>
              <a:gd name="adj" fmla="val 15755"/>
            </a:avLst>
          </a:prstGeom>
          <a:gradFill>
            <a:gsLst>
              <a:gs pos="0">
                <a:srgbClr val="744800">
                  <a:alpha val="80000"/>
                </a:srgbClr>
              </a:gs>
              <a:gs pos="100000">
                <a:srgbClr val="FFCA21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>
              <a:solidFill>
                <a:schemeClr val="tx1"/>
              </a:solidFill>
            </a:endParaRPr>
          </a:p>
        </p:txBody>
      </p:sp>
      <p:sp>
        <p:nvSpPr>
          <p:cNvPr id="1450851834" name="Retângulo 18"/>
          <p:cNvSpPr/>
          <p:nvPr/>
        </p:nvSpPr>
        <p:spPr bwMode="auto">
          <a:xfrm>
            <a:off x="3891000" y="504000"/>
            <a:ext cx="8301000" cy="5985000"/>
          </a:xfrm>
          <a:prstGeom prst="rect">
            <a:avLst/>
          </a:prstGeom>
          <a:gradFill>
            <a:gsLst>
              <a:gs pos="0">
                <a:srgbClr val="744800">
                  <a:alpha val="0"/>
                </a:srgbClr>
              </a:gs>
              <a:gs pos="100000">
                <a:srgbClr val="FFCA2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965039407" name="Retângulo 19"/>
          <p:cNvSpPr/>
          <p:nvPr/>
        </p:nvSpPr>
        <p:spPr bwMode="auto">
          <a:xfrm>
            <a:off x="4926000" y="834594"/>
            <a:ext cx="4842464" cy="1242600"/>
          </a:xfrm>
          <a:prstGeom prst="rect">
            <a:avLst/>
          </a:prstGeom>
          <a:gradFill>
            <a:gsLst>
              <a:gs pos="0">
                <a:srgbClr val="744800">
                  <a:alpha val="0"/>
                </a:srgbClr>
              </a:gs>
              <a:gs pos="100000">
                <a:srgbClr val="FFCA2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49255463" name="Fluxograma: Conector 20"/>
          <p:cNvSpPr/>
          <p:nvPr/>
        </p:nvSpPr>
        <p:spPr bwMode="auto">
          <a:xfrm>
            <a:off x="2156553" y="3067446"/>
            <a:ext cx="1469973" cy="1449709"/>
          </a:xfrm>
          <a:prstGeom prst="flowChartConnector">
            <a:avLst/>
          </a:prstGeom>
          <a:gradFill>
            <a:gsLst>
              <a:gs pos="0">
                <a:srgbClr val="3E2600"/>
              </a:gs>
              <a:gs pos="100000">
                <a:srgbClr val="FFCA2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1882819541" name="Imagem 2" descr="Ícone&#10;&#10;O conteúdo gerado por IA pode estar incorreto."/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tretch/>
        </p:blipFill>
        <p:spPr bwMode="auto">
          <a:xfrm>
            <a:off x="2010359" y="1550735"/>
            <a:ext cx="376795" cy="376795"/>
          </a:xfrm>
          <a:prstGeom prst="rect">
            <a:avLst/>
          </a:prstGeom>
        </p:spPr>
      </p:pic>
      <p:pic>
        <p:nvPicPr>
          <p:cNvPr id="677899349" name="Imagem 4" descr="Ícone&#10;&#10;O conteúdo gerado por IA pode estar incorreto."/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 bwMode="auto">
          <a:xfrm>
            <a:off x="2228470" y="3129231"/>
            <a:ext cx="1326138" cy="132613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158667369" name="Imagem 6" descr="Ícone&#10;&#10;O conteúdo gerado por IA pode estar incorreto."/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tretch/>
        </p:blipFill>
        <p:spPr bwMode="auto">
          <a:xfrm>
            <a:off x="2649172" y="2483283"/>
            <a:ext cx="355631" cy="355631"/>
          </a:xfrm>
          <a:prstGeom prst="rect">
            <a:avLst/>
          </a:prstGeom>
        </p:spPr>
      </p:pic>
      <p:pic>
        <p:nvPicPr>
          <p:cNvPr id="623730334" name="Imagem 8" descr="Ícone&#10;&#10;O conteúdo gerado por IA pode estar incorreto."/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tretch/>
        </p:blipFill>
        <p:spPr bwMode="auto">
          <a:xfrm>
            <a:off x="976805" y="999000"/>
            <a:ext cx="355631" cy="355631"/>
          </a:xfrm>
          <a:prstGeom prst="rect">
            <a:avLst/>
          </a:prstGeom>
        </p:spPr>
      </p:pic>
      <p:pic>
        <p:nvPicPr>
          <p:cNvPr id="732200951" name="Imagem 10" descr="Ícone&#10;&#10;O conteúdo gerado por IA pode estar incorreto."/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tretch/>
        </p:blipFill>
        <p:spPr bwMode="auto">
          <a:xfrm>
            <a:off x="2403252" y="4538937"/>
            <a:ext cx="331024" cy="331024"/>
          </a:xfrm>
          <a:prstGeom prst="rect">
            <a:avLst/>
          </a:prstGeom>
        </p:spPr>
      </p:pic>
      <p:pic>
        <p:nvPicPr>
          <p:cNvPr id="1546422602" name="Imagem 12" descr="Ícone&#10;&#10;O conteúdo gerado por IA pode estar incorreto."/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tretch/>
        </p:blipFill>
        <p:spPr bwMode="auto">
          <a:xfrm>
            <a:off x="1664401" y="5212873"/>
            <a:ext cx="315000" cy="315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1804D17-C22D-1BD3-A596-4A34FC7DE656}"/>
              </a:ext>
            </a:extLst>
          </p:cNvPr>
          <p:cNvSpPr txBox="1"/>
          <p:nvPr/>
        </p:nvSpPr>
        <p:spPr>
          <a:xfrm>
            <a:off x="3662874" y="1194284"/>
            <a:ext cx="7166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800" b="1">
                <a:latin typeface="Microsoft YaHei"/>
                <a:ea typeface="Microsoft YaHei"/>
              </a:rPr>
              <a:t>Eficiência de Performance</a:t>
            </a:r>
            <a:endParaRPr lang="pt-BR" sz="28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F922AED-0B7F-8CBE-DA84-86F0D572DC40}"/>
              </a:ext>
            </a:extLst>
          </p:cNvPr>
          <p:cNvSpPr txBox="1"/>
          <p:nvPr/>
        </p:nvSpPr>
        <p:spPr>
          <a:xfrm>
            <a:off x="4757376" y="2436884"/>
            <a:ext cx="7166008" cy="2120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800">
                <a:latin typeface="Microsoft Sans Serif"/>
                <a:ea typeface="Microsoft Sans Serif"/>
                <a:cs typeface="Microsoft Sans Serif"/>
              </a:rPr>
              <a:t>Para garantir rapidez no carregamento, o </a:t>
            </a:r>
            <a:r>
              <a:rPr lang="pt-BR" sz="1800" err="1">
                <a:latin typeface="Microsoft Sans Serif"/>
                <a:ea typeface="Microsoft Sans Serif"/>
                <a:cs typeface="Microsoft Sans Serif"/>
              </a:rPr>
              <a:t>frontend</a:t>
            </a:r>
            <a:r>
              <a:rPr lang="pt-BR" sz="1800">
                <a:latin typeface="Microsoft Sans Serif"/>
                <a:ea typeface="Microsoft Sans Serif"/>
                <a:cs typeface="Microsoft Sans Serif"/>
              </a:rPr>
              <a:t> é distribuído via </a:t>
            </a:r>
            <a:r>
              <a:rPr lang="pt-BR" sz="1800" err="1">
                <a:latin typeface="Microsoft Sans Serif"/>
                <a:ea typeface="Microsoft Sans Serif"/>
                <a:cs typeface="Microsoft Sans Serif"/>
              </a:rPr>
              <a:t>Amazon</a:t>
            </a:r>
            <a:r>
              <a:rPr lang="pt-BR" sz="1800">
                <a:latin typeface="Microsoft Sans Serif"/>
                <a:ea typeface="Microsoft Sans Serif"/>
                <a:cs typeface="Microsoft Sans Serif"/>
              </a:rPr>
              <a:t> </a:t>
            </a:r>
            <a:r>
              <a:rPr lang="pt-BR" sz="1800" err="1">
                <a:latin typeface="Microsoft Sans Serif"/>
                <a:ea typeface="Microsoft Sans Serif"/>
                <a:cs typeface="Microsoft Sans Serif"/>
              </a:rPr>
              <a:t>CloudFront</a:t>
            </a:r>
            <a:r>
              <a:rPr lang="pt-BR" sz="1800">
                <a:latin typeface="Microsoft Sans Serif"/>
                <a:ea typeface="Microsoft Sans Serif"/>
                <a:cs typeface="Microsoft Sans Serif"/>
              </a:rPr>
              <a:t> (CDN), que faz cache dos arquivos estáticos próximo ao usuário. No </a:t>
            </a:r>
            <a:r>
              <a:rPr lang="pt-BR" sz="1800" err="1">
                <a:latin typeface="Microsoft Sans Serif"/>
                <a:ea typeface="Microsoft Sans Serif"/>
                <a:cs typeface="Microsoft Sans Serif"/>
              </a:rPr>
              <a:t>backend</a:t>
            </a:r>
            <a:r>
              <a:rPr lang="pt-BR" sz="1800">
                <a:latin typeface="Microsoft Sans Serif"/>
                <a:ea typeface="Microsoft Sans Serif"/>
                <a:cs typeface="Microsoft Sans Serif"/>
              </a:rPr>
              <a:t>, utilizamos o </a:t>
            </a:r>
            <a:r>
              <a:rPr lang="pt-BR" sz="1800" err="1">
                <a:latin typeface="Microsoft Sans Serif"/>
                <a:ea typeface="Microsoft Sans Serif"/>
                <a:cs typeface="Microsoft Sans Serif"/>
              </a:rPr>
              <a:t>Amazon</a:t>
            </a:r>
            <a:r>
              <a:rPr lang="pt-BR" sz="1800">
                <a:latin typeface="Microsoft Sans Serif"/>
                <a:ea typeface="Microsoft Sans Serif"/>
                <a:cs typeface="Microsoft Sans Serif"/>
              </a:rPr>
              <a:t> </a:t>
            </a:r>
            <a:r>
              <a:rPr lang="pt-BR" sz="1800" err="1">
                <a:latin typeface="Microsoft Sans Serif"/>
                <a:ea typeface="Microsoft Sans Serif"/>
                <a:cs typeface="Microsoft Sans Serif"/>
              </a:rPr>
              <a:t>DynamoDB</a:t>
            </a:r>
            <a:r>
              <a:rPr lang="pt-BR" sz="1800">
                <a:latin typeface="Microsoft Sans Serif"/>
                <a:ea typeface="Microsoft Sans Serif"/>
                <a:cs typeface="Microsoft Sans Serif"/>
              </a:rPr>
              <a:t>, um banco </a:t>
            </a:r>
            <a:r>
              <a:rPr lang="pt-BR" sz="1800" err="1">
                <a:latin typeface="Microsoft Sans Serif"/>
                <a:ea typeface="Microsoft Sans Serif"/>
                <a:cs typeface="Microsoft Sans Serif"/>
              </a:rPr>
              <a:t>NoSQL</a:t>
            </a:r>
            <a:r>
              <a:rPr lang="pt-BR" sz="1800">
                <a:latin typeface="Microsoft Sans Serif"/>
                <a:ea typeface="Microsoft Sans Serif"/>
                <a:cs typeface="Microsoft Sans Serif"/>
              </a:rPr>
              <a:t> que oferece latência de milissegundos para a recuperação dos dados dos medicamentos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015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3508325" name="Círculo: Vazio 17"/>
          <p:cNvSpPr/>
          <p:nvPr/>
        </p:nvSpPr>
        <p:spPr bwMode="auto">
          <a:xfrm>
            <a:off x="-2136600" y="650250"/>
            <a:ext cx="5535000" cy="5557500"/>
          </a:xfrm>
          <a:prstGeom prst="donut">
            <a:avLst>
              <a:gd name="adj" fmla="val 15755"/>
            </a:avLst>
          </a:prstGeom>
          <a:gradFill>
            <a:gsLst>
              <a:gs pos="0">
                <a:srgbClr val="744800">
                  <a:alpha val="80000"/>
                </a:srgbClr>
              </a:gs>
              <a:gs pos="100000">
                <a:srgbClr val="FFCA21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>
              <a:solidFill>
                <a:schemeClr val="tx1"/>
              </a:solidFill>
            </a:endParaRPr>
          </a:p>
        </p:txBody>
      </p:sp>
      <p:sp>
        <p:nvSpPr>
          <p:cNvPr id="1117741512" name="Retângulo 18"/>
          <p:cNvSpPr/>
          <p:nvPr/>
        </p:nvSpPr>
        <p:spPr bwMode="auto">
          <a:xfrm>
            <a:off x="3891000" y="504000"/>
            <a:ext cx="8301000" cy="5985000"/>
          </a:xfrm>
          <a:prstGeom prst="rect">
            <a:avLst/>
          </a:prstGeom>
          <a:gradFill>
            <a:gsLst>
              <a:gs pos="0">
                <a:srgbClr val="744800">
                  <a:alpha val="0"/>
                </a:srgbClr>
              </a:gs>
              <a:gs pos="100000">
                <a:srgbClr val="FFCA2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54149623" name="Retângulo 19"/>
          <p:cNvSpPr/>
          <p:nvPr/>
        </p:nvSpPr>
        <p:spPr bwMode="auto">
          <a:xfrm>
            <a:off x="5420315" y="866327"/>
            <a:ext cx="4842464" cy="1242600"/>
          </a:xfrm>
          <a:prstGeom prst="rect">
            <a:avLst/>
          </a:prstGeom>
          <a:gradFill>
            <a:gsLst>
              <a:gs pos="0">
                <a:srgbClr val="744800">
                  <a:alpha val="0"/>
                </a:srgbClr>
              </a:gs>
              <a:gs pos="100000">
                <a:srgbClr val="FFCA2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55605031" name="Fluxograma: Conector 20"/>
          <p:cNvSpPr/>
          <p:nvPr/>
        </p:nvSpPr>
        <p:spPr bwMode="auto">
          <a:xfrm>
            <a:off x="1810651" y="3979594"/>
            <a:ext cx="1469973" cy="1449709"/>
          </a:xfrm>
          <a:prstGeom prst="flowChartConnector">
            <a:avLst/>
          </a:prstGeom>
          <a:gradFill>
            <a:gsLst>
              <a:gs pos="0">
                <a:srgbClr val="3E2600"/>
              </a:gs>
              <a:gs pos="100000">
                <a:srgbClr val="FFCA2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633460304" name="Imagem 2" descr="Ícone&#10;&#10;O conteúdo gerado por IA pode estar incorreto."/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tretch/>
        </p:blipFill>
        <p:spPr bwMode="auto">
          <a:xfrm>
            <a:off x="1906769" y="1461011"/>
            <a:ext cx="376795" cy="376795"/>
          </a:xfrm>
          <a:prstGeom prst="rect">
            <a:avLst/>
          </a:prstGeom>
        </p:spPr>
      </p:pic>
      <p:pic>
        <p:nvPicPr>
          <p:cNvPr id="1118458213" name="Imagem 4" descr="Ícone&#10;&#10;O conteúdo gerado por IA pode estar incorreto."/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tretch/>
        </p:blipFill>
        <p:spPr bwMode="auto">
          <a:xfrm>
            <a:off x="2711362" y="3333717"/>
            <a:ext cx="484737" cy="484737"/>
          </a:xfrm>
          <a:prstGeom prst="rect">
            <a:avLst/>
          </a:prstGeom>
        </p:spPr>
      </p:pic>
      <p:pic>
        <p:nvPicPr>
          <p:cNvPr id="692345400" name="Imagem 6" descr="Ícone&#10;&#10;O conteúdo gerado por IA pode estar incorreto."/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tretch/>
        </p:blipFill>
        <p:spPr bwMode="auto">
          <a:xfrm>
            <a:off x="2598100" y="2365301"/>
            <a:ext cx="355631" cy="355631"/>
          </a:xfrm>
          <a:prstGeom prst="rect">
            <a:avLst/>
          </a:prstGeom>
        </p:spPr>
      </p:pic>
      <p:pic>
        <p:nvPicPr>
          <p:cNvPr id="1839236108" name="Imagem 8" descr="Ícone&#10;&#10;O conteúdo gerado por IA pode estar incorreto."/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tretch/>
        </p:blipFill>
        <p:spPr bwMode="auto">
          <a:xfrm>
            <a:off x="845724" y="986645"/>
            <a:ext cx="355631" cy="355631"/>
          </a:xfrm>
          <a:prstGeom prst="rect">
            <a:avLst/>
          </a:prstGeom>
        </p:spPr>
      </p:pic>
      <p:pic>
        <p:nvPicPr>
          <p:cNvPr id="371423398" name="Imagem 10" descr="Ícone&#10;&#10;O conteúdo gerado por IA pode estar incorreto."/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 bwMode="auto">
          <a:xfrm>
            <a:off x="1988657" y="4142051"/>
            <a:ext cx="1113959" cy="111395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510010448" name="Imagem 12" descr="Ícone&#10;&#10;O conteúdo gerado por IA pode estar incorreto."/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tretch/>
        </p:blipFill>
        <p:spPr bwMode="auto">
          <a:xfrm>
            <a:off x="1664401" y="5212873"/>
            <a:ext cx="315000" cy="315000"/>
          </a:xfrm>
          <a:prstGeom prst="rect">
            <a:avLst/>
          </a:prstGeom>
        </p:spPr>
      </p:pic>
      <p:sp>
        <p:nvSpPr>
          <p:cNvPr id="718821517" name="CaixaDeTexto 3"/>
          <p:cNvSpPr txBox="1"/>
          <p:nvPr/>
        </p:nvSpPr>
        <p:spPr bwMode="auto">
          <a:xfrm>
            <a:off x="5062766" y="1164461"/>
            <a:ext cx="5200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3600" b="1">
                <a:latin typeface="Microsoft YaHei"/>
                <a:ea typeface="Microsoft YaHei"/>
              </a:rPr>
              <a:t>Otimização de Custos</a:t>
            </a:r>
            <a:endParaRPr/>
          </a:p>
        </p:txBody>
      </p:sp>
      <p:sp>
        <p:nvSpPr>
          <p:cNvPr id="1374238414" name="CaixaDeTexto 5"/>
          <p:cNvSpPr txBox="1"/>
          <p:nvPr/>
        </p:nvSpPr>
        <p:spPr bwMode="auto">
          <a:xfrm>
            <a:off x="5062766" y="2656155"/>
            <a:ext cx="6897484" cy="1880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2000">
                <a:latin typeface="Microsoft Sans Serif"/>
                <a:ea typeface="Microsoft Sans Serif"/>
                <a:cs typeface="Microsoft Sans Serif"/>
              </a:rPr>
              <a:t>Adotamos um modelo ”pay-per-use” (pagamento por uso). Não mantemos servidores ligados 24/7. Custos só são gerados quando um usuário efetivamente realiza uma consulta, tornando o projeto economicamente viável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2774968" name="Círculo: Vazio 17"/>
          <p:cNvSpPr/>
          <p:nvPr/>
        </p:nvSpPr>
        <p:spPr bwMode="auto">
          <a:xfrm>
            <a:off x="-2136600" y="650250"/>
            <a:ext cx="5535000" cy="5557500"/>
          </a:xfrm>
          <a:prstGeom prst="donut">
            <a:avLst>
              <a:gd name="adj" fmla="val 15755"/>
            </a:avLst>
          </a:prstGeom>
          <a:gradFill>
            <a:gsLst>
              <a:gs pos="0">
                <a:srgbClr val="744800">
                  <a:alpha val="80000"/>
                </a:srgbClr>
              </a:gs>
              <a:gs pos="100000">
                <a:srgbClr val="FFCA21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>
              <a:solidFill>
                <a:schemeClr val="tx1"/>
              </a:solidFill>
            </a:endParaRPr>
          </a:p>
        </p:txBody>
      </p:sp>
      <p:sp>
        <p:nvSpPr>
          <p:cNvPr id="1437316950" name="Retângulo 18"/>
          <p:cNvSpPr/>
          <p:nvPr/>
        </p:nvSpPr>
        <p:spPr bwMode="auto">
          <a:xfrm>
            <a:off x="3891000" y="504000"/>
            <a:ext cx="8301000" cy="5985000"/>
          </a:xfrm>
          <a:prstGeom prst="rect">
            <a:avLst/>
          </a:prstGeom>
          <a:gradFill>
            <a:gsLst>
              <a:gs pos="0">
                <a:srgbClr val="744800">
                  <a:alpha val="0"/>
                </a:srgbClr>
              </a:gs>
              <a:gs pos="100000">
                <a:srgbClr val="FFCA2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08148915" name="Retângulo 19"/>
          <p:cNvSpPr/>
          <p:nvPr/>
        </p:nvSpPr>
        <p:spPr bwMode="auto">
          <a:xfrm>
            <a:off x="5383523" y="866327"/>
            <a:ext cx="4842464" cy="1242600"/>
          </a:xfrm>
          <a:prstGeom prst="rect">
            <a:avLst/>
          </a:prstGeom>
          <a:gradFill>
            <a:gsLst>
              <a:gs pos="0">
                <a:srgbClr val="744800">
                  <a:alpha val="0"/>
                </a:srgbClr>
              </a:gs>
              <a:gs pos="100000">
                <a:srgbClr val="FFCA2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290565635" name="Fluxograma: Conector 20"/>
          <p:cNvSpPr/>
          <p:nvPr/>
        </p:nvSpPr>
        <p:spPr bwMode="auto">
          <a:xfrm>
            <a:off x="1106591" y="4645518"/>
            <a:ext cx="1469973" cy="1449709"/>
          </a:xfrm>
          <a:prstGeom prst="flowChartConnector">
            <a:avLst/>
          </a:prstGeom>
          <a:gradFill>
            <a:gsLst>
              <a:gs pos="0">
                <a:srgbClr val="3E2600"/>
              </a:gs>
              <a:gs pos="100000">
                <a:srgbClr val="FFCA2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1238580945" name="Imagem 2" descr="Ícone&#10;&#10;O conteúdo gerado por IA pode estar incorreto."/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tretch/>
        </p:blipFill>
        <p:spPr bwMode="auto">
          <a:xfrm>
            <a:off x="2026457" y="1543872"/>
            <a:ext cx="376795" cy="376795"/>
          </a:xfrm>
          <a:prstGeom prst="rect">
            <a:avLst/>
          </a:prstGeom>
        </p:spPr>
      </p:pic>
      <p:pic>
        <p:nvPicPr>
          <p:cNvPr id="1549758077" name="Imagem 4" descr="Ícone&#10;&#10;O conteúdo gerado por IA pode estar incorreto."/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tretch/>
        </p:blipFill>
        <p:spPr bwMode="auto">
          <a:xfrm>
            <a:off x="2636138" y="3517155"/>
            <a:ext cx="484737" cy="484737"/>
          </a:xfrm>
          <a:prstGeom prst="rect">
            <a:avLst/>
          </a:prstGeom>
        </p:spPr>
      </p:pic>
      <p:pic>
        <p:nvPicPr>
          <p:cNvPr id="697496064" name="Imagem 6" descr="Ícone&#10;&#10;O conteúdo gerado por IA pode estar incorreto."/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tretch/>
        </p:blipFill>
        <p:spPr bwMode="auto">
          <a:xfrm>
            <a:off x="2636138" y="2505581"/>
            <a:ext cx="355631" cy="355631"/>
          </a:xfrm>
          <a:prstGeom prst="rect">
            <a:avLst/>
          </a:prstGeom>
        </p:spPr>
      </p:pic>
      <p:pic>
        <p:nvPicPr>
          <p:cNvPr id="1815437426" name="Imagem 8" descr="Ícone&#10;&#10;O conteúdo gerado por IA pode estar incorreto."/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tretch/>
        </p:blipFill>
        <p:spPr bwMode="auto">
          <a:xfrm>
            <a:off x="867257" y="964581"/>
            <a:ext cx="355631" cy="355631"/>
          </a:xfrm>
          <a:prstGeom prst="rect">
            <a:avLst/>
          </a:prstGeom>
        </p:spPr>
      </p:pic>
      <p:pic>
        <p:nvPicPr>
          <p:cNvPr id="558125264" name="Imagem 10" descr="Ícone&#10;&#10;O conteúdo gerado por IA pode estar incorreto."/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tretch/>
        </p:blipFill>
        <p:spPr bwMode="auto">
          <a:xfrm>
            <a:off x="2403252" y="4538937"/>
            <a:ext cx="331024" cy="331024"/>
          </a:xfrm>
          <a:prstGeom prst="rect">
            <a:avLst/>
          </a:prstGeom>
        </p:spPr>
      </p:pic>
      <p:pic>
        <p:nvPicPr>
          <p:cNvPr id="266274847" name="Imagem 12" descr="Ícone&#10;&#10;O conteúdo gerado por IA pode estar incorreto."/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 bwMode="auto">
          <a:xfrm>
            <a:off x="1293946" y="4860732"/>
            <a:ext cx="1019279" cy="101927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525398764" name="CaixaDeTexto 1"/>
          <p:cNvSpPr txBox="1"/>
          <p:nvPr/>
        </p:nvSpPr>
        <p:spPr bwMode="auto">
          <a:xfrm>
            <a:off x="5292521" y="1142397"/>
            <a:ext cx="4933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4400" b="1">
                <a:latin typeface="Microsoft YaHei"/>
                <a:ea typeface="Microsoft YaHei"/>
              </a:rPr>
              <a:t>Sustentabilidade</a:t>
            </a:r>
            <a:endParaRPr/>
          </a:p>
        </p:txBody>
      </p:sp>
      <p:sp>
        <p:nvSpPr>
          <p:cNvPr id="552409076" name="CaixaDeTexto 3"/>
          <p:cNvSpPr txBox="1"/>
          <p:nvPr/>
        </p:nvSpPr>
        <p:spPr bwMode="auto">
          <a:xfrm>
            <a:off x="5292521" y="2505581"/>
            <a:ext cx="6662774" cy="141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2000">
                <a:latin typeface="Microsoft Sans Serif"/>
                <a:ea typeface="Microsoft Sans Serif"/>
                <a:cs typeface="Microsoft Sans Serif"/>
              </a:rPr>
              <a:t>Ao utilizar serviços compartilhados da nuvem em vez de hardware dedicado ocioso, maximizamos a eficiência energética e reduzimos a pegada de carbono da solução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66F4B53A-3AAB-D324-0860-8029E62E0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46" y="0"/>
            <a:ext cx="9064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74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3175C07-3453-37D1-44D1-E1654199B07C}"/>
              </a:ext>
            </a:extLst>
          </p:cNvPr>
          <p:cNvSpPr/>
          <p:nvPr/>
        </p:nvSpPr>
        <p:spPr>
          <a:xfrm>
            <a:off x="468480" y="1230030"/>
            <a:ext cx="5163792" cy="502816"/>
          </a:xfrm>
          <a:prstGeom prst="roundRect">
            <a:avLst>
              <a:gd name="adj" fmla="val 50000"/>
            </a:avLst>
          </a:prstGeom>
          <a:solidFill>
            <a:srgbClr val="F6C3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21D1496-6EB2-8566-E37C-0E9340DEC16A}"/>
              </a:ext>
            </a:extLst>
          </p:cNvPr>
          <p:cNvSpPr/>
          <p:nvPr/>
        </p:nvSpPr>
        <p:spPr>
          <a:xfrm>
            <a:off x="7324364" y="0"/>
            <a:ext cx="4867636" cy="6858000"/>
          </a:xfrm>
          <a:prstGeom prst="rect">
            <a:avLst/>
          </a:prstGeom>
          <a:solidFill>
            <a:srgbClr val="F6C3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5721209" name="Título 1"/>
          <p:cNvSpPr>
            <a:spLocks noGrp="1"/>
          </p:cNvSpPr>
          <p:nvPr>
            <p:ph type="title"/>
          </p:nvPr>
        </p:nvSpPr>
        <p:spPr bwMode="auto">
          <a:xfrm>
            <a:off x="-2579013" y="348900"/>
            <a:ext cx="11392204" cy="970449"/>
          </a:xfrm>
          <a:prstGeom prst="rect">
            <a:avLst/>
          </a:prstGeom>
          <a:ln>
            <a:noFill/>
          </a:ln>
          <a:effectLst/>
        </p:spPr>
        <p:txBody>
          <a:bodyPr>
            <a:normAutofit/>
          </a:bodyPr>
          <a:lstStyle/>
          <a:p>
            <a:pPr>
              <a:defRPr/>
            </a:pPr>
            <a:r>
              <a:rPr lang="pt-BR"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NOSSA SOLUÇÃO:</a:t>
            </a:r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3010351" name="CaixaDeTexto 6"/>
          <p:cNvSpPr txBox="1"/>
          <p:nvPr/>
        </p:nvSpPr>
        <p:spPr bwMode="auto">
          <a:xfrm>
            <a:off x="8525999" y="1870547"/>
            <a:ext cx="183636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659858642" name="CaixaDeTexto 4"/>
          <p:cNvSpPr txBox="1"/>
          <p:nvPr/>
        </p:nvSpPr>
        <p:spPr bwMode="auto">
          <a:xfrm>
            <a:off x="1146000" y="2134815"/>
            <a:ext cx="4588036" cy="3383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1800" b="0" i="0" u="none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Transformamos</a:t>
            </a:r>
            <a:r>
              <a:rPr sz="1800" b="0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a </a:t>
            </a:r>
            <a:r>
              <a:rPr sz="1800" b="0" i="0" u="none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câmera</a:t>
            </a:r>
            <a:r>
              <a:rPr sz="1800" b="0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</a:t>
            </a:r>
            <a:r>
              <a:rPr sz="1800" b="0" i="0" u="none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em</a:t>
            </a:r>
            <a:r>
              <a:rPr sz="1800" b="0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um </a:t>
            </a:r>
            <a:r>
              <a:rPr sz="1800" b="1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"</a:t>
            </a:r>
            <a:r>
              <a:rPr sz="1800" b="1" i="0" u="none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olho</a:t>
            </a:r>
            <a:r>
              <a:rPr sz="1800" b="1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</a:t>
            </a:r>
            <a:r>
              <a:rPr sz="1800" b="1" i="0" u="none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inteligente</a:t>
            </a:r>
            <a:r>
              <a:rPr sz="1800" b="1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"</a:t>
            </a:r>
            <a:r>
              <a:rPr sz="1800" b="0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que </a:t>
            </a:r>
            <a:r>
              <a:rPr sz="1800" b="0" i="0" u="none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vê</a:t>
            </a:r>
            <a:r>
              <a:rPr sz="1800" b="0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, </a:t>
            </a:r>
            <a:r>
              <a:rPr sz="1800" b="0" i="0" u="none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fala</a:t>
            </a:r>
            <a:r>
              <a:rPr sz="1800" b="0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e </a:t>
            </a:r>
            <a:r>
              <a:rPr sz="1800" b="0" i="0" u="none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traduz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800" b="1" i="0" u="none" strike="noStrike" cap="none" spc="0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PWA (Progressive Web App)</a:t>
            </a:r>
            <a:endParaRPr sz="180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Leve, </a:t>
            </a:r>
            <a:r>
              <a:rPr lang="en-US" sz="1800" b="0" i="0" u="none" strike="noStrike" cap="none" spc="0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sem</a:t>
            </a:r>
            <a:r>
              <a:rPr lang="en-US" sz="1800" b="0" i="0" u="none" strike="noStrike" cap="none" spc="0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</a:t>
            </a:r>
            <a:r>
              <a:rPr lang="en-US" sz="1800" b="0" i="0" u="none" strike="noStrike" cap="none" spc="0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necessidade</a:t>
            </a:r>
            <a:r>
              <a:rPr lang="en-US" sz="1800" b="0" i="0" u="none" strike="noStrike" cap="none" spc="0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de download </a:t>
            </a:r>
            <a:r>
              <a:rPr lang="en-US" sz="1800" b="0" i="0" u="none" strike="noStrike" cap="none" spc="0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na</a:t>
            </a:r>
            <a:r>
              <a:rPr lang="en-US" sz="1800" b="0" i="0" u="none" strike="noStrike" cap="none" spc="0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</a:t>
            </a:r>
            <a:r>
              <a:rPr lang="en-US" sz="1800" b="0" i="0" u="none" strike="noStrike" cap="none" spc="0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loja</a:t>
            </a:r>
            <a:r>
              <a:rPr lang="en-US" sz="1800" b="0" i="0" u="none" strike="noStrike" cap="none" spc="0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de </a:t>
            </a:r>
            <a:r>
              <a:rPr lang="en-US" sz="1800" b="0" i="0" u="none" strike="noStrike" cap="none" spc="0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aplicativos</a:t>
            </a:r>
            <a:r>
              <a:rPr lang="en-US" sz="1800" b="0" i="0" u="none" strike="noStrike" cap="none" spc="0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. </a:t>
            </a:r>
            <a:r>
              <a:rPr lang="en-US" sz="1800" b="0" i="0" u="none" strike="noStrike" cap="none" spc="0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Acessível</a:t>
            </a:r>
            <a:r>
              <a:rPr lang="en-US" sz="1800" b="0" i="0" u="none" strike="noStrike" cap="none" spc="0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</a:t>
            </a:r>
            <a:r>
              <a:rPr lang="en-US" sz="1800" b="0" i="0" u="none" strike="noStrike" cap="none" spc="0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em</a:t>
            </a:r>
            <a:r>
              <a:rPr lang="en-US" sz="1800" b="0" i="0" u="none" strike="noStrike" cap="none" spc="0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</a:t>
            </a:r>
            <a:r>
              <a:rPr lang="en-US" sz="1800" b="0" i="0" u="none" strike="noStrike" cap="none" spc="0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qualquer</a:t>
            </a:r>
            <a:r>
              <a:rPr lang="en-US" sz="1800" b="0" i="0" u="none" strike="noStrike" cap="none" spc="0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</a:t>
            </a:r>
            <a:r>
              <a:rPr lang="en-US" sz="1800" b="0" i="0" u="none" strike="noStrike" cap="none" spc="0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dispositivo</a:t>
            </a:r>
            <a:endParaRPr sz="1800"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 sz="1800" b="1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Interface </a:t>
            </a:r>
            <a:r>
              <a:rPr sz="1800" b="1" i="0" u="none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Minimalista</a:t>
            </a:r>
            <a:r>
              <a:rPr sz="1800" b="1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:</a:t>
            </a:r>
            <a:r>
              <a:rPr sz="1800" b="0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</a:t>
            </a:r>
            <a:r>
              <a:rPr sz="1800" b="0" i="0" u="none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Apenas</a:t>
            </a:r>
            <a:r>
              <a:rPr sz="1800" b="0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o </a:t>
            </a:r>
            <a:r>
              <a:rPr sz="1800" b="0" i="0" u="none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essencial</a:t>
            </a:r>
            <a:endParaRPr sz="1800" b="0" i="0" u="none">
              <a:solidFill>
                <a:schemeClr val="bg1"/>
              </a:solidFill>
              <a:latin typeface="Liberation Sans"/>
              <a:ea typeface="Liberation Sans"/>
              <a:cs typeface="Liberation Sans"/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 sz="1800" b="1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Login </a:t>
            </a:r>
            <a:r>
              <a:rPr sz="1800" b="1" i="0" u="none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Simplificado</a:t>
            </a:r>
            <a:r>
              <a:rPr sz="1800" b="1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:</a:t>
            </a:r>
            <a:r>
              <a:rPr lang="pt-BR" sz="1800" b="0" i="0" u="none" strike="noStrike" cap="none" spc="0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</a:t>
            </a:r>
            <a:r>
              <a:rPr lang="en-US" sz="1800" b="0" i="0" u="none" strike="noStrike" cap="none" spc="0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Login via </a:t>
            </a:r>
            <a:r>
              <a:rPr lang="en-US" sz="1800" b="0" i="0" u="none" strike="noStrike" cap="none" spc="0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telefone</a:t>
            </a:r>
            <a:r>
              <a:rPr lang="en-US" sz="1800" b="0" i="0" u="none" strike="noStrike" cap="none" spc="0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e interface com </a:t>
            </a:r>
            <a:r>
              <a:rPr lang="en-US" sz="1800" b="0" i="0" u="none" strike="noStrike" cap="none" spc="0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apenas</a:t>
            </a:r>
            <a:r>
              <a:rPr lang="en-US" sz="1800" b="0" i="0" u="none" strike="noStrike" cap="none" spc="0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2 </a:t>
            </a:r>
            <a:r>
              <a:rPr lang="en-US" sz="1800" b="0" i="0" u="none" strike="noStrike" cap="none" spc="0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botões</a:t>
            </a:r>
            <a:r>
              <a:rPr lang="en-US" sz="1800" b="0" i="0" u="none" strike="noStrike" cap="none" spc="0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</a:t>
            </a:r>
            <a:r>
              <a:rPr lang="en-US" sz="1800" b="0" i="0" u="none" strike="noStrike" cap="none" spc="0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principai</a:t>
            </a:r>
            <a:r>
              <a:rPr lang="pt-BR" sz="1800" b="0" i="0" u="none" strike="noStrike" cap="none" spc="0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s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376671459" name="CaixaDeTexto 21"/>
          <p:cNvSpPr txBox="1"/>
          <p:nvPr/>
        </p:nvSpPr>
        <p:spPr bwMode="auto">
          <a:xfrm>
            <a:off x="4340999" y="3403827"/>
            <a:ext cx="6641812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3EA050B-74B2-3E80-B854-AA4FBF67C507}"/>
              </a:ext>
            </a:extLst>
          </p:cNvPr>
          <p:cNvSpPr txBox="1"/>
          <p:nvPr/>
        </p:nvSpPr>
        <p:spPr>
          <a:xfrm>
            <a:off x="646768" y="1311982"/>
            <a:ext cx="7454501" cy="338554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>
            <a:spAutoFit/>
          </a:bodyPr>
          <a:lstStyle/>
          <a:p>
            <a:r>
              <a:rPr lang="pt-BR" sz="16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ASSISTENTE DE VENDAS INCLUSIVO COM IA</a:t>
            </a:r>
            <a:endParaRPr lang="pt-BR" sz="16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66B7D4B-CFB4-44CA-A0E5-BC86D9FE21DC}"/>
              </a:ext>
            </a:extLst>
          </p:cNvPr>
          <p:cNvSpPr/>
          <p:nvPr/>
        </p:nvSpPr>
        <p:spPr>
          <a:xfrm>
            <a:off x="824833" y="2159334"/>
            <a:ext cx="146976" cy="3383639"/>
          </a:xfrm>
          <a:prstGeom prst="roundRect">
            <a:avLst>
              <a:gd name="adj" fmla="val 50000"/>
            </a:avLst>
          </a:prstGeom>
          <a:solidFill>
            <a:srgbClr val="F6C3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3E246A-1BC1-7175-264C-66BB75C2A327}"/>
              </a:ext>
            </a:extLst>
          </p:cNvPr>
          <p:cNvSpPr txBox="1"/>
          <p:nvPr/>
        </p:nvSpPr>
        <p:spPr>
          <a:xfrm>
            <a:off x="8941778" y="1870547"/>
            <a:ext cx="2909756" cy="102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400" b="1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Para Deficientes visuais:</a:t>
            </a:r>
            <a:r>
              <a:rPr lang="pt-BR" sz="1400" b="0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</a:t>
            </a:r>
            <a:r>
              <a:rPr lang="pt-BR" sz="1400" b="0" i="0" u="none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Amazon</a:t>
            </a:r>
            <a:r>
              <a:rPr lang="pt-BR" sz="1400" b="0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Polly lê nome, preço e avisos em voz alta</a:t>
            </a:r>
            <a:endParaRPr lang="pt-BR" sz="140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C836684-4F2E-D222-D119-F1CDA15F8EE6}"/>
              </a:ext>
            </a:extLst>
          </p:cNvPr>
          <p:cNvSpPr txBox="1"/>
          <p:nvPr/>
        </p:nvSpPr>
        <p:spPr>
          <a:xfrm>
            <a:off x="8968115" y="3053667"/>
            <a:ext cx="3260089" cy="700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400" b="1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Para </a:t>
            </a:r>
            <a:r>
              <a:rPr lang="pt-BR" sz="1400" b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P</a:t>
            </a:r>
            <a:r>
              <a:rPr lang="pt-BR" sz="1400" b="1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essoa com deficiência auditiva</a:t>
            </a:r>
            <a:r>
              <a:rPr lang="pt-BR" sz="1200" b="1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:</a:t>
            </a:r>
            <a:r>
              <a:rPr lang="pt-BR" sz="1200" b="0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</a:t>
            </a:r>
            <a:r>
              <a:rPr lang="pt-BR" sz="1400" b="0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Widget </a:t>
            </a:r>
            <a:r>
              <a:rPr lang="pt-BR" sz="1400" b="0" i="0" u="none" err="1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VLibras</a:t>
            </a:r>
            <a:r>
              <a:rPr lang="pt-BR" sz="1400" b="0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integrado</a:t>
            </a:r>
            <a:endParaRPr lang="pt-BR" sz="120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360ACB8-95BD-DCFA-FB61-E4129367E2B2}"/>
              </a:ext>
            </a:extLst>
          </p:cNvPr>
          <p:cNvSpPr txBox="1"/>
          <p:nvPr/>
        </p:nvSpPr>
        <p:spPr>
          <a:xfrm>
            <a:off x="8959688" y="3943880"/>
            <a:ext cx="2915946" cy="700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400" b="1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Segurança Clínica:</a:t>
            </a:r>
            <a:r>
              <a:rPr lang="pt-BR" sz="1400" b="0" i="0" u="none">
                <a:solidFill>
                  <a:schemeClr val="bg1"/>
                </a:solidFill>
                <a:latin typeface="Liberation Sans"/>
                <a:ea typeface="Liberation Sans"/>
                <a:cs typeface="Liberation Sans"/>
              </a:rPr>
              <a:t> Tarja de alerta destacada</a:t>
            </a:r>
            <a:endParaRPr lang="pt-BR" sz="1400">
              <a:solidFill>
                <a:schemeClr val="bg1"/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9D555E9-0674-97B9-E54E-7FF24278D0DD}"/>
              </a:ext>
            </a:extLst>
          </p:cNvPr>
          <p:cNvSpPr/>
          <p:nvPr/>
        </p:nvSpPr>
        <p:spPr>
          <a:xfrm>
            <a:off x="8878512" y="947902"/>
            <a:ext cx="2630917" cy="4943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21B794A-9509-83E5-DFD2-8EB7AE99C3CE}"/>
              </a:ext>
            </a:extLst>
          </p:cNvPr>
          <p:cNvSpPr txBox="1"/>
          <p:nvPr/>
        </p:nvSpPr>
        <p:spPr>
          <a:xfrm>
            <a:off x="8985638" y="1017858"/>
            <a:ext cx="2681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800" b="1" i="0" u="none">
                <a:solidFill>
                  <a:srgbClr val="F6C321"/>
                </a:solidFill>
                <a:latin typeface="Liberation Sans"/>
                <a:ea typeface="Liberation Sans"/>
                <a:cs typeface="Liberation Sans"/>
              </a:rPr>
              <a:t>DESIGN ACESSÍVEL</a:t>
            </a:r>
          </a:p>
        </p:txBody>
      </p:sp>
      <p:pic>
        <p:nvPicPr>
          <p:cNvPr id="10" name="Video (1) (1)">
            <a:hlinkClick r:id="" action="ppaction://media"/>
            <a:extLst>
              <a:ext uri="{FF2B5EF4-FFF2-40B4-BE49-F238E27FC236}">
                <a16:creationId xmlns:a16="http://schemas.microsoft.com/office/drawing/2014/main" id="{51002927-9A18-C6FA-E4B1-148F3FBE92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56704" y="1017858"/>
            <a:ext cx="2335320" cy="5056934"/>
          </a:xfrm>
          <a:prstGeom prst="roundRect">
            <a:avLst/>
          </a:prstGeom>
        </p:spPr>
      </p:pic>
      <p:pic>
        <p:nvPicPr>
          <p:cNvPr id="21" name="Imagem 20" descr="Uma imagem contendo Retângulo&#10;&#10;O conteúdo gerado por IA pode estar incorreto.">
            <a:extLst>
              <a:ext uri="{FF2B5EF4-FFF2-40B4-BE49-F238E27FC236}">
                <a16:creationId xmlns:a16="http://schemas.microsoft.com/office/drawing/2014/main" id="{60396E09-A0D0-9359-4893-6262BAD7B6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46" y="-83659"/>
            <a:ext cx="11011635" cy="7341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8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21291013" name="Imagem 6" descr="Tela de computador com fundo escuro&#10;&#10;O conteúdo gerado por IA pode estar incorreto.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-2184000" y="-936409"/>
            <a:ext cx="18180000" cy="11665500"/>
          </a:xfrm>
          <a:prstGeom prst="rect">
            <a:avLst/>
          </a:prstGeom>
        </p:spPr>
      </p:pic>
      <p:sp>
        <p:nvSpPr>
          <p:cNvPr id="1271820134" name="Título 1"/>
          <p:cNvSpPr>
            <a:spLocks noGrp="1"/>
          </p:cNvSpPr>
          <p:nvPr>
            <p:ph type="ctrTitle"/>
          </p:nvPr>
        </p:nvSpPr>
        <p:spPr bwMode="auto">
          <a:xfrm>
            <a:off x="2928374" y="2236338"/>
            <a:ext cx="6209259" cy="163345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OBRIGADO</a:t>
            </a:r>
            <a:endParaRPr lang="en-US" sz="66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68496335" name="Imagem 4" descr="Logotipo&#10;&#10;O conteúdo gerado por IA pode estar incorreto.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3702136" y="4998666"/>
            <a:ext cx="2258863" cy="905859"/>
          </a:xfrm>
          <a:prstGeom prst="rect">
            <a:avLst/>
          </a:prstGeom>
        </p:spPr>
      </p:pic>
      <p:pic>
        <p:nvPicPr>
          <p:cNvPr id="1799901497" name="Imagem 10" descr="Logotipo&#10;&#10;O conteúdo gerado por IA pode estar incorreto.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7266000" y="4896341"/>
            <a:ext cx="1297352" cy="129735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B794A34-C37E-F27E-7363-D5440B768056}"/>
              </a:ext>
            </a:extLst>
          </p:cNvPr>
          <p:cNvSpPr txBox="1"/>
          <p:nvPr/>
        </p:nvSpPr>
        <p:spPr>
          <a:xfrm>
            <a:off x="3981000" y="2321004"/>
            <a:ext cx="41040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GRUPO 5</a:t>
            </a:r>
            <a:endParaRPr lang="pt-BR" sz="66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080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6608990" name="Retângulo 3"/>
          <p:cNvSpPr/>
          <p:nvPr/>
        </p:nvSpPr>
        <p:spPr bwMode="auto">
          <a:xfrm>
            <a:off x="0" y="0"/>
            <a:ext cx="4005000" cy="6858000"/>
          </a:xfrm>
          <a:prstGeom prst="rect">
            <a:avLst/>
          </a:prstGeom>
          <a:solidFill>
            <a:srgbClr val="FF77E5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pt-BR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627046971" name="Retângulo 4"/>
          <p:cNvSpPr/>
          <p:nvPr/>
        </p:nvSpPr>
        <p:spPr bwMode="auto">
          <a:xfrm>
            <a:off x="3891000" y="0"/>
            <a:ext cx="4275000" cy="6858000"/>
          </a:xfrm>
          <a:prstGeom prst="rect">
            <a:avLst/>
          </a:prstGeom>
          <a:solidFill>
            <a:srgbClr val="64BD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3198534" name="Retângulo 5"/>
          <p:cNvSpPr/>
          <p:nvPr/>
        </p:nvSpPr>
        <p:spPr bwMode="auto">
          <a:xfrm>
            <a:off x="8109930" y="0"/>
            <a:ext cx="4082070" cy="6858000"/>
          </a:xfrm>
          <a:prstGeom prst="rect">
            <a:avLst/>
          </a:prstGeom>
          <a:solidFill>
            <a:srgbClr val="CC92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F09811F-0694-45CC-0D20-1CA8B5F97DB5}"/>
              </a:ext>
            </a:extLst>
          </p:cNvPr>
          <p:cNvSpPr txBox="1"/>
          <p:nvPr/>
        </p:nvSpPr>
        <p:spPr>
          <a:xfrm>
            <a:off x="4033520" y="2753360"/>
            <a:ext cx="50800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6600" b="1">
                <a:latin typeface="Microsoft YaHei"/>
              </a:rPr>
              <a:t>GRUPO 5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639897C-E96D-1D6F-5EA5-84043B6DAFCD}"/>
              </a:ext>
            </a:extLst>
          </p:cNvPr>
          <p:cNvSpPr txBox="1"/>
          <p:nvPr/>
        </p:nvSpPr>
        <p:spPr>
          <a:xfrm>
            <a:off x="4785360" y="2357120"/>
            <a:ext cx="29870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800" b="1">
                <a:latin typeface="Microsoft YaHei"/>
              </a:rPr>
              <a:t>INTEGRANTES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4841738" name="Retângulo 4"/>
          <p:cNvSpPr/>
          <p:nvPr/>
        </p:nvSpPr>
        <p:spPr bwMode="auto">
          <a:xfrm>
            <a:off x="8858994" y="-1960"/>
            <a:ext cx="1976062" cy="6859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657152994" name="Retângulo 5"/>
          <p:cNvSpPr/>
          <p:nvPr/>
        </p:nvSpPr>
        <p:spPr bwMode="auto">
          <a:xfrm>
            <a:off x="10672496" y="0"/>
            <a:ext cx="151950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029085292" name="CaixaDeTexto 1029085291"/>
          <p:cNvSpPr txBox="1"/>
          <p:nvPr/>
        </p:nvSpPr>
        <p:spPr bwMode="auto">
          <a:xfrm>
            <a:off x="3433867" y="2248659"/>
            <a:ext cx="2960758" cy="411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lnSpc>
                <a:spcPct val="150000"/>
              </a:lnSpc>
              <a:defRPr/>
            </a:pPr>
            <a:endParaRPr sz="1400"/>
          </a:p>
        </p:txBody>
      </p:sp>
      <p:sp>
        <p:nvSpPr>
          <p:cNvPr id="631260583" name="CaixaDeTexto 13"/>
          <p:cNvSpPr txBox="1"/>
          <p:nvPr/>
        </p:nvSpPr>
        <p:spPr bwMode="auto">
          <a:xfrm>
            <a:off x="3433868" y="2902566"/>
            <a:ext cx="4825752" cy="2634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600">
                <a:latin typeface="Microsoft YaHei UI Light"/>
                <a:ea typeface="Microsoft YaHei UI Light"/>
              </a:rPr>
              <a:t>Sou o Paulo, trabalho como engenheiro de dados e passo o dia transformando dados bagunçados em algo útil. Curto Python, SQL, AWS e tudo que envolve criar pipelines simples, organizados e que realmente resolvem problemas. Gosto de pegar informação espalhada e deixar tudo funcionando de um jeito claro e automático.</a:t>
            </a:r>
            <a:endParaRPr/>
          </a:p>
        </p:txBody>
      </p:sp>
      <p:sp>
        <p:nvSpPr>
          <p:cNvPr id="1909290410" name="Retângulo 3"/>
          <p:cNvSpPr/>
          <p:nvPr/>
        </p:nvSpPr>
        <p:spPr bwMode="auto">
          <a:xfrm>
            <a:off x="0" y="-1960"/>
            <a:ext cx="10271233" cy="6859960"/>
          </a:xfrm>
          <a:prstGeom prst="rect">
            <a:avLst/>
          </a:prstGeom>
          <a:solidFill>
            <a:srgbClr val="FF77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601812938" name="CaixaDeTexto 12"/>
          <p:cNvSpPr txBox="1"/>
          <p:nvPr/>
        </p:nvSpPr>
        <p:spPr bwMode="auto">
          <a:xfrm>
            <a:off x="4697879" y="1642633"/>
            <a:ext cx="4825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en-US" sz="4800" b="1">
                <a:solidFill>
                  <a:schemeClr val="bg1">
                    <a:lumMod val="95000"/>
                    <a:lumOff val="5000"/>
                  </a:schemeClr>
                </a:solidFill>
                <a:latin typeface="Microsoft YaHei UI"/>
                <a:ea typeface="Microsoft YaHei UI"/>
                <a:cs typeface="Microsoft New Tai Lue"/>
              </a:rPr>
              <a:t>DAMASCENO</a:t>
            </a:r>
            <a:endParaRPr lang="pt-BR" sz="4800" b="1">
              <a:solidFill>
                <a:schemeClr val="bg1">
                  <a:lumMod val="95000"/>
                  <a:lumOff val="5000"/>
                </a:schemeClr>
              </a:solidFill>
              <a:latin typeface="Microsoft YaHei UI"/>
              <a:ea typeface="Microsoft YaHei UI"/>
              <a:cs typeface="Microsoft New Tai Lue"/>
            </a:endParaRPr>
          </a:p>
        </p:txBody>
      </p:sp>
      <p:sp>
        <p:nvSpPr>
          <p:cNvPr id="2042022835" name="CaixaDeTexto 10"/>
          <p:cNvSpPr txBox="1"/>
          <p:nvPr/>
        </p:nvSpPr>
        <p:spPr bwMode="auto">
          <a:xfrm>
            <a:off x="4386294" y="551920"/>
            <a:ext cx="4825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defRPr/>
            </a:pPr>
            <a:r>
              <a:rPr lang="en-US" sz="8000" b="1">
                <a:solidFill>
                  <a:schemeClr val="bg1">
                    <a:lumMod val="95000"/>
                    <a:lumOff val="5000"/>
                  </a:schemeClr>
                </a:solidFill>
                <a:latin typeface="Microsoft YaHei UI"/>
                <a:ea typeface="Microsoft YaHei UI"/>
                <a:cs typeface="Microsoft New Tai Lue"/>
              </a:rPr>
              <a:t>PAULO</a:t>
            </a:r>
            <a:endParaRPr lang="pt-BR" sz="8000" b="1">
              <a:solidFill>
                <a:schemeClr val="bg1">
                  <a:lumMod val="95000"/>
                  <a:lumOff val="5000"/>
                </a:schemeClr>
              </a:solidFill>
              <a:latin typeface="Microsoft YaHei UI"/>
              <a:ea typeface="Microsoft YaHei UI"/>
              <a:cs typeface="Microsoft New Tai Lue"/>
            </a:endParaRPr>
          </a:p>
        </p:txBody>
      </p:sp>
      <p:sp>
        <p:nvSpPr>
          <p:cNvPr id="1304517949" name="Retângulo: Cantos Arredondados 8"/>
          <p:cNvSpPr/>
          <p:nvPr/>
        </p:nvSpPr>
        <p:spPr bwMode="auto">
          <a:xfrm>
            <a:off x="5011990" y="744005"/>
            <a:ext cx="45719" cy="1709692"/>
          </a:xfrm>
          <a:prstGeom prst="roundRect">
            <a:avLst>
              <a:gd name="adj" fmla="val 50000"/>
            </a:avLst>
          </a:prstGeom>
          <a:solidFill>
            <a:srgbClr val="AA534F"/>
          </a:solidFill>
          <a:ln>
            <a:noFill/>
          </a:ln>
          <a:effectLst>
            <a:outerShdw blurRad="50800" dist="50800" dir="90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A7BDF63-9DAF-406C-07A9-B924CD40F63F}"/>
              </a:ext>
            </a:extLst>
          </p:cNvPr>
          <p:cNvSpPr txBox="1"/>
          <p:nvPr/>
        </p:nvSpPr>
        <p:spPr>
          <a:xfrm>
            <a:off x="5008879" y="2905760"/>
            <a:ext cx="4836160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Microsoft YaHei UI Light"/>
                <a:ea typeface="Microsoft YaHei UI Light"/>
              </a:rPr>
              <a:t>Sou o Paulo, trabalho como engenheiro de dados e passo o dia transformando dados bagunçados em algo útil. Curto Python, SQL, AWS e tudo que envolve criar pipelines simples, organizados e que realmente resolvem problemas. Gosto de pegar informação espalhada e deixar tudo funcionando de um jeito claro e automático.</a:t>
            </a:r>
            <a:endParaRPr lang="pt-BR"/>
          </a:p>
          <a:p>
            <a:pPr algn="l"/>
            <a:endParaRPr lang="pt-BR"/>
          </a:p>
        </p:txBody>
      </p:sp>
      <p:pic>
        <p:nvPicPr>
          <p:cNvPr id="5" name="Imagem 4" descr="Homem de camisa preta&#10;&#10;O conteúdo gerado por IA pode estar incorreto.">
            <a:extLst>
              <a:ext uri="{FF2B5EF4-FFF2-40B4-BE49-F238E27FC236}">
                <a16:creationId xmlns:a16="http://schemas.microsoft.com/office/drawing/2014/main" id="{A20BB499-4FDD-1195-8F68-BA03D76348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085" r="197" b="10370"/>
          <a:stretch>
            <a:fillRect/>
          </a:stretch>
        </p:blipFill>
        <p:spPr>
          <a:xfrm>
            <a:off x="1055370" y="988800"/>
            <a:ext cx="3162317" cy="313617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0587182" name="Retângulo 3"/>
          <p:cNvSpPr/>
          <p:nvPr/>
        </p:nvSpPr>
        <p:spPr bwMode="auto">
          <a:xfrm>
            <a:off x="0" y="0"/>
            <a:ext cx="114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733313888" name="Retângulo 4"/>
          <p:cNvSpPr/>
          <p:nvPr/>
        </p:nvSpPr>
        <p:spPr bwMode="auto">
          <a:xfrm>
            <a:off x="1105360" y="0"/>
            <a:ext cx="9976549" cy="6858000"/>
          </a:xfrm>
          <a:prstGeom prst="rect">
            <a:avLst/>
          </a:prstGeom>
          <a:solidFill>
            <a:srgbClr val="64BD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846124152" name="Retângulo 5"/>
          <p:cNvSpPr/>
          <p:nvPr/>
        </p:nvSpPr>
        <p:spPr bwMode="auto">
          <a:xfrm>
            <a:off x="11046000" y="0"/>
            <a:ext cx="1145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786256730" name="Retângulo: Cantos Arredondados 1"/>
          <p:cNvSpPr/>
          <p:nvPr/>
        </p:nvSpPr>
        <p:spPr bwMode="auto">
          <a:xfrm>
            <a:off x="5331000" y="402635"/>
            <a:ext cx="45719" cy="15750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50800" dir="108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68327480" name="CaixaDeTexto 2"/>
          <p:cNvSpPr txBox="1"/>
          <p:nvPr/>
        </p:nvSpPr>
        <p:spPr bwMode="auto">
          <a:xfrm>
            <a:off x="5591244" y="205199"/>
            <a:ext cx="1994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6000" b="1">
                <a:latin typeface="Microsoft YaHei"/>
                <a:ea typeface="Microsoft YaHei"/>
              </a:rPr>
              <a:t>ANA</a:t>
            </a:r>
            <a:endParaRPr lang="pt-BR" sz="6000" b="1">
              <a:latin typeface="Microsoft YaHei"/>
              <a:ea typeface="Microsoft YaHei"/>
            </a:endParaRPr>
          </a:p>
        </p:txBody>
      </p:sp>
      <p:sp>
        <p:nvSpPr>
          <p:cNvPr id="1665724571" name="CaixaDeTexto 6"/>
          <p:cNvSpPr txBox="1"/>
          <p:nvPr/>
        </p:nvSpPr>
        <p:spPr bwMode="auto">
          <a:xfrm>
            <a:off x="5555999" y="1076882"/>
            <a:ext cx="4797671" cy="924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5400" b="1">
                <a:latin typeface="Microsoft YaHei"/>
                <a:ea typeface="Microsoft YaHei"/>
              </a:rPr>
              <a:t>BEATRIZ</a:t>
            </a:r>
            <a:r>
              <a:rPr lang="pt-BR" sz="5400" b="1">
                <a:latin typeface="Microsoft YaHei"/>
                <a:ea typeface="Microsoft YaHei"/>
              </a:rPr>
              <a:t> VIGA</a:t>
            </a:r>
          </a:p>
        </p:txBody>
      </p:sp>
      <p:sp>
        <p:nvSpPr>
          <p:cNvPr id="1517631451" name="CaixaDeTexto 13"/>
          <p:cNvSpPr txBox="1"/>
          <p:nvPr/>
        </p:nvSpPr>
        <p:spPr bwMode="auto">
          <a:xfrm>
            <a:off x="5814851" y="2310052"/>
            <a:ext cx="4953769" cy="41115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600">
                <a:latin typeface="Microsoft YaHei"/>
                <a:ea typeface="Microsoft YaHei"/>
              </a:rPr>
              <a:t>Desenvolvedora de Software e estudante de Ciência da Computação e Análise e Desenvolvimento de Sistemas com foco na interseção entre </a:t>
            </a:r>
            <a:r>
              <a:rPr lang="pt-BR" sz="1600" err="1">
                <a:latin typeface="Microsoft YaHei"/>
                <a:ea typeface="Microsoft YaHei"/>
              </a:rPr>
              <a:t>Backend</a:t>
            </a:r>
            <a:r>
              <a:rPr lang="pt-BR" sz="1600">
                <a:latin typeface="Microsoft YaHei"/>
                <a:ea typeface="Microsoft YaHei"/>
              </a:rPr>
              <a:t>, Infraestrutura e Cloud </a:t>
            </a:r>
            <a:r>
              <a:rPr lang="pt-BR" sz="1600" err="1">
                <a:latin typeface="Microsoft YaHei"/>
                <a:ea typeface="Microsoft YaHei"/>
              </a:rPr>
              <a:t>Computing</a:t>
            </a:r>
            <a:r>
              <a:rPr lang="pt-BR" sz="1600">
                <a:latin typeface="Microsoft YaHei"/>
                <a:ea typeface="Microsoft YaHei"/>
              </a:rPr>
              <a:t>. </a:t>
            </a:r>
            <a:r>
              <a:rPr lang="pt-BR" sz="1600" b="0" i="0" u="none" strike="noStrike" cap="none" spc="0">
                <a:latin typeface="Microsoft YaHei"/>
                <a:ea typeface="Microsoft YaHei"/>
                <a:cs typeface="Microsoft YaHei"/>
              </a:rPr>
              <a:t>Tenho interesse técnico aprofundado em Arquitetura de Computadores</a:t>
            </a:r>
            <a:r>
              <a:rPr lang="pt-BR" sz="1600">
                <a:latin typeface="Microsoft YaHei"/>
                <a:ea typeface="Microsoft YaHei"/>
                <a:cs typeface="Microsoft YaHei"/>
              </a:rPr>
              <a:t>,</a:t>
            </a:r>
            <a:r>
              <a:rPr lang="pt-BR" sz="1600" b="0" i="0" u="none" strike="noStrike" cap="none" spc="0">
                <a:latin typeface="Microsoft YaHei"/>
                <a:ea typeface="Microsoft YaHei"/>
                <a:cs typeface="Microsoft YaHei"/>
              </a:rPr>
              <a:t> </a:t>
            </a:r>
            <a:r>
              <a:rPr lang="pt-BR" sz="1600">
                <a:latin typeface="Microsoft YaHei"/>
                <a:ea typeface="Microsoft YaHei"/>
                <a:cs typeface="Microsoft YaHei"/>
              </a:rPr>
              <a:t>Sistemas embarcados </a:t>
            </a:r>
            <a:r>
              <a:rPr lang="pt-BR" sz="1600" b="0" i="0" u="none" strike="noStrike" cap="none" spc="0">
                <a:latin typeface="Microsoft YaHei"/>
                <a:ea typeface="Microsoft YaHei"/>
                <a:cs typeface="Microsoft YaHei"/>
              </a:rPr>
              <a:t>e Linguagens de Médio e Baixo Nível. Utilizo esses fundamentos para compreender melhor a otimização de recursos e projetar sistemas onde a performance e a segurança sejam prioridades</a:t>
            </a:r>
            <a:endParaRPr lang="pt-BR">
              <a:latin typeface="Microsoft YaHei"/>
              <a:ea typeface="Microsoft YaHei"/>
            </a:endParaRPr>
          </a:p>
        </p:txBody>
      </p:sp>
      <p:pic>
        <p:nvPicPr>
          <p:cNvPr id="2" name="Imagem 1" descr="Mulher com a mão no rosto&#10;&#10;O conteúdo gerado por IA pode estar incorreto.">
            <a:extLst>
              <a:ext uri="{FF2B5EF4-FFF2-40B4-BE49-F238E27FC236}">
                <a16:creationId xmlns:a16="http://schemas.microsoft.com/office/drawing/2014/main" id="{D7E56CEE-DC2A-19D4-F932-81C48E01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57" r="1765" b="286"/>
          <a:stretch>
            <a:fillRect/>
          </a:stretch>
        </p:blipFill>
        <p:spPr>
          <a:xfrm>
            <a:off x="1607949" y="1399670"/>
            <a:ext cx="3400208" cy="3369039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3616108" name="Retângulo 3"/>
          <p:cNvSpPr/>
          <p:nvPr/>
        </p:nvSpPr>
        <p:spPr bwMode="auto">
          <a:xfrm>
            <a:off x="0" y="0"/>
            <a:ext cx="921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793409301" name="Retângulo 4"/>
          <p:cNvSpPr/>
          <p:nvPr/>
        </p:nvSpPr>
        <p:spPr bwMode="auto">
          <a:xfrm>
            <a:off x="921000" y="0"/>
            <a:ext cx="1035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37543174" name="Retângulo 5"/>
          <p:cNvSpPr/>
          <p:nvPr/>
        </p:nvSpPr>
        <p:spPr bwMode="auto">
          <a:xfrm>
            <a:off x="1956000" y="0"/>
            <a:ext cx="10236000" cy="6858000"/>
          </a:xfrm>
          <a:prstGeom prst="rect">
            <a:avLst/>
          </a:prstGeom>
          <a:solidFill>
            <a:srgbClr val="CC92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 b="1">
              <a:latin typeface="Microsoft YaHei"/>
            </a:endParaRPr>
          </a:p>
          <a:p>
            <a:pPr marL="228600" indent="-228600">
              <a:buFont typeface=""/>
              <a:buChar char="•"/>
            </a:pPr>
            <a:endParaRPr lang="pt-BR" b="1"/>
          </a:p>
        </p:txBody>
      </p:sp>
      <p:sp>
        <p:nvSpPr>
          <p:cNvPr id="1566530093" name="CaixaDeTexto 1566530092"/>
          <p:cNvSpPr txBox="1"/>
          <p:nvPr/>
        </p:nvSpPr>
        <p:spPr bwMode="auto">
          <a:xfrm>
            <a:off x="6828323" y="1766956"/>
            <a:ext cx="1103906" cy="5032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lnSpc>
                <a:spcPct val="150000"/>
              </a:lnSpc>
              <a:defRPr/>
            </a:pPr>
            <a:endParaRPr/>
          </a:p>
        </p:txBody>
      </p:sp>
      <p:pic>
        <p:nvPicPr>
          <p:cNvPr id="4" name="Imagem 3" descr="Homem de terno e gravata&#10;&#10;O conteúdo gerado por IA pode estar incorreto.">
            <a:extLst>
              <a:ext uri="{FF2B5EF4-FFF2-40B4-BE49-F238E27FC236}">
                <a16:creationId xmlns:a16="http://schemas.microsoft.com/office/drawing/2014/main" id="{F9331372-CA88-095B-D823-3FCB130B0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35" y="1452880"/>
            <a:ext cx="2957593" cy="2855993"/>
          </a:xfrm>
          <a:prstGeom prst="ellipse">
            <a:avLst/>
          </a:prstGeom>
        </p:spPr>
      </p:pic>
      <p:sp>
        <p:nvSpPr>
          <p:cNvPr id="6" name="Retângulo: Cantos Arredondados 8">
            <a:extLst>
              <a:ext uri="{FF2B5EF4-FFF2-40B4-BE49-F238E27FC236}">
                <a16:creationId xmlns:a16="http://schemas.microsoft.com/office/drawing/2014/main" id="{A0A6F2F9-15ED-BD40-7752-D5F4F15F61A7}"/>
              </a:ext>
            </a:extLst>
          </p:cNvPr>
          <p:cNvSpPr/>
          <p:nvPr/>
        </p:nvSpPr>
        <p:spPr bwMode="auto">
          <a:xfrm>
            <a:off x="6363270" y="611925"/>
            <a:ext cx="55879" cy="1343932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outerShdw blurRad="50800" dist="50800" dir="90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8709BC8-2254-88C5-5F7E-8C2F82A67B77}"/>
              </a:ext>
            </a:extLst>
          </p:cNvPr>
          <p:cNvSpPr txBox="1"/>
          <p:nvPr/>
        </p:nvSpPr>
        <p:spPr>
          <a:xfrm>
            <a:off x="6539079" y="611666"/>
            <a:ext cx="353877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 b="1">
                <a:latin typeface="Microsoft YaHei"/>
                <a:ea typeface="Microsoft YaHei"/>
              </a:rPr>
              <a:t>WANDERSON</a:t>
            </a:r>
            <a:endParaRPr lang="pt-BR" sz="3600"/>
          </a:p>
          <a:p>
            <a:r>
              <a:rPr lang="pt-BR" sz="3600" b="1">
                <a:latin typeface="Microsoft YaHei"/>
                <a:ea typeface="Microsoft YaHei"/>
              </a:rPr>
              <a:t>SOUZA</a:t>
            </a:r>
            <a:endParaRPr lang="pt-BR" sz="3600"/>
          </a:p>
          <a:p>
            <a:pPr algn="l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5D4A-2AD8-73DC-71F1-99C8679D01F9}"/>
              </a:ext>
            </a:extLst>
          </p:cNvPr>
          <p:cNvSpPr txBox="1"/>
          <p:nvPr/>
        </p:nvSpPr>
        <p:spPr>
          <a:xfrm>
            <a:off x="6421120" y="2087880"/>
            <a:ext cx="5232400" cy="32859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rtl="0">
              <a:lnSpc>
                <a:spcPct val="150000"/>
              </a:lnSpc>
            </a:pPr>
            <a:r>
              <a:rPr lang="pt-BR" sz="1400">
                <a:solidFill>
                  <a:srgbClr val="FFFFFF"/>
                </a:solidFill>
                <a:latin typeface="Microsoft YaHei"/>
                <a:ea typeface="Arial"/>
                <a:cs typeface="Arial"/>
              </a:rPr>
              <a:t>Estudante</a:t>
            </a:r>
            <a:r>
              <a:rPr lang="pt-BR" sz="1400" baseline="0">
                <a:solidFill>
                  <a:srgbClr val="FFFFFF"/>
                </a:solidFill>
                <a:latin typeface="Microsoft YaHei"/>
                <a:ea typeface="Arial"/>
                <a:cs typeface="Arial"/>
              </a:rPr>
              <a:t> de bacharelado em Ciência da Computação na UENF, possuo conhecimentos em Python, R, SQL, Django, HTML e CSS. Gosto muito das áreas de Interface Homem-Máquina e de Banco de Dados.  Atualmente acabei de conseguir a minha primeira certificação AWS, AWS Cloud </a:t>
            </a:r>
            <a:r>
              <a:rPr lang="pt-BR" sz="1400" baseline="0" err="1">
                <a:solidFill>
                  <a:srgbClr val="FFFFFF"/>
                </a:solidFill>
                <a:latin typeface="Microsoft YaHei"/>
                <a:ea typeface="Arial"/>
                <a:cs typeface="Arial"/>
              </a:rPr>
              <a:t>Practicioner</a:t>
            </a:r>
            <a:r>
              <a:rPr lang="pt-BR" sz="1400" baseline="0">
                <a:solidFill>
                  <a:srgbClr val="FFFFFF"/>
                </a:solidFill>
                <a:latin typeface="Microsoft YaHei"/>
                <a:ea typeface="Arial"/>
                <a:cs typeface="Arial"/>
              </a:rPr>
              <a:t>, também estou </a:t>
            </a:r>
            <a:r>
              <a:rPr lang="pt-BR" sz="1400" baseline="0" err="1">
                <a:solidFill>
                  <a:srgbClr val="FFFFFF"/>
                </a:solidFill>
                <a:latin typeface="Microsoft YaHei"/>
                <a:ea typeface="Arial"/>
                <a:cs typeface="Arial"/>
              </a:rPr>
              <a:t>a</a:t>
            </a:r>
            <a:r>
              <a:rPr lang="pt-BR" sz="1400" baseline="0">
                <a:solidFill>
                  <a:srgbClr val="FFFFFF"/>
                </a:solidFill>
                <a:latin typeface="Microsoft YaHei"/>
                <a:ea typeface="Arial"/>
                <a:cs typeface="Arial"/>
              </a:rPr>
              <a:t> procura de uma oportunidade para que eu possa conhecer o mercado de trabalho e me desenvolver ainda na faculdade para me tornar um bom profissional.</a:t>
            </a:r>
            <a:endParaRPr lang="pt-BR"/>
          </a:p>
          <a:p>
            <a:pPr algn="ctr">
              <a:lnSpc>
                <a:spcPct val="150000"/>
              </a:lnSpc>
            </a:pPr>
            <a:endParaRPr lang="pt-BR" sz="1400">
              <a:latin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1850614" name="Retângulo: Cantos Arredondados 3"/>
          <p:cNvSpPr/>
          <p:nvPr/>
        </p:nvSpPr>
        <p:spPr bwMode="auto">
          <a:xfrm>
            <a:off x="358500" y="1179000"/>
            <a:ext cx="11475000" cy="5220000"/>
          </a:xfrm>
          <a:prstGeom prst="roundRect">
            <a:avLst>
              <a:gd name="adj" fmla="val 4206"/>
            </a:avLst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189004558" name="Retângulo: Cantos Arredondados 4"/>
          <p:cNvSpPr/>
          <p:nvPr/>
        </p:nvSpPr>
        <p:spPr bwMode="auto">
          <a:xfrm>
            <a:off x="358500" y="414000"/>
            <a:ext cx="11475000" cy="450000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33209290" name="Retângulo: Cantos Arredondados 6"/>
          <p:cNvSpPr/>
          <p:nvPr/>
        </p:nvSpPr>
        <p:spPr bwMode="auto">
          <a:xfrm>
            <a:off x="1569404" y="481208"/>
            <a:ext cx="3623062" cy="324545"/>
          </a:xfrm>
          <a:prstGeom prst="roundRect">
            <a:avLst>
              <a:gd name="adj" fmla="val 50000"/>
            </a:avLst>
          </a:prstGeom>
          <a:solidFill>
            <a:srgbClr val="F6C3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602752887" name="CaixaDeTexto 5"/>
          <p:cNvSpPr txBox="1"/>
          <p:nvPr/>
        </p:nvSpPr>
        <p:spPr bwMode="auto">
          <a:xfrm>
            <a:off x="1633876" y="455133"/>
            <a:ext cx="369297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pt-BR">
                <a:solidFill>
                  <a:schemeClr val="tx1">
                    <a:lumMod val="95000"/>
                  </a:schemeClr>
                </a:solidFill>
                <a:latin typeface="Microsoft YaHei UI"/>
                <a:ea typeface="Microsoft YaHei UI"/>
              </a:rPr>
              <a:t>Contextualização &amp; Problema</a:t>
            </a:r>
          </a:p>
        </p:txBody>
      </p:sp>
      <p:sp>
        <p:nvSpPr>
          <p:cNvPr id="973485947" name="CaixaDeTexto 1"/>
          <p:cNvSpPr txBox="1"/>
          <p:nvPr/>
        </p:nvSpPr>
        <p:spPr bwMode="auto">
          <a:xfrm>
            <a:off x="359390" y="1176591"/>
            <a:ext cx="6860796" cy="57625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400">
                <a:latin typeface="Microsoft YaHei UI Light"/>
                <a:ea typeface="Microsoft YaHei UI Light"/>
              </a:rPr>
              <a:t>Em um contexto em que interfaces digitais se tornam cada vez mais complexas, especialmente para idosos e pessoas com diferentes necessidades de acessibilidade, simplificar não é apenas uma escolha estética, mas uma exigência de inclusão. O envelhecimento populacional traz consigo o aumento do uso de medicamentos contínuos, tornando a gestão farmacêutica doméstica um desafio diário. Embalagens de remédios frequentemente padronizadas e visualmente semelhantes, somadas a bulas com fontes pequenas, criam barreiras significativas para a autonomia desses indivíduos. A insuficiência da acessibilidade atual neste setor é reconhecida legislativamente, tanto que a comissão de defesa dos direitos das pessoas com deficiência aprovou critérios exigindo recursos adicionais como áudio e QR </a:t>
            </a:r>
            <a:r>
              <a:rPr lang="pt-BR" sz="1400" err="1">
                <a:latin typeface="Microsoft YaHei UI Light"/>
                <a:ea typeface="Microsoft YaHei UI Light"/>
              </a:rPr>
              <a:t>code</a:t>
            </a:r>
            <a:r>
              <a:rPr lang="pt-BR" sz="1400">
                <a:latin typeface="Microsoft YaHei UI Light"/>
                <a:ea typeface="Microsoft YaHei UI Light"/>
              </a:rPr>
              <a:t> para garantir o acesso à informação</a:t>
            </a:r>
          </a:p>
          <a:p>
            <a:pPr>
              <a:lnSpc>
                <a:spcPct val="150000"/>
              </a:lnSpc>
              <a:defRPr/>
            </a:pPr>
            <a:endParaRPr lang="pt-BR" sz="1400">
              <a:latin typeface="Microsoft YaHei UI Light"/>
              <a:ea typeface="Microsoft YaHei UI Light"/>
            </a:endParaRPr>
          </a:p>
          <a:p>
            <a:pPr>
              <a:defRPr/>
            </a:pPr>
            <a:r>
              <a:rPr lang="pt-BR" sz="1400">
                <a:latin typeface="Microsoft YaHei UI Light"/>
                <a:ea typeface="Microsoft YaHei UI Light"/>
              </a:rPr>
              <a:t>A dificuldade na identificação correta de medicamentos pode levar a erros graves, como a ingestão de dosagens incorretas ou troca de medicação. O Conselho Federal de Farmácia alerta que tais barreiras podem ocasionar intoxicações e reações adversas graves, pois o paciente acaba administrando um medicamento errado por não ter tido a chance de saber exatamente o que está comprando devido às barreiras impostas  </a:t>
            </a:r>
          </a:p>
          <a:p>
            <a:pPr algn="ctr">
              <a:defRPr/>
            </a:pPr>
            <a:endParaRPr lang="pt-BR" sz="1400">
              <a:latin typeface="Calisto MT"/>
              <a:ea typeface="Microsoft YaHei UI Light"/>
            </a:endParaRPr>
          </a:p>
          <a:p>
            <a:pPr>
              <a:lnSpc>
                <a:spcPct val="150000"/>
              </a:lnSpc>
              <a:defRPr/>
            </a:pPr>
            <a:endParaRPr lang="pt-BR" sz="1400">
              <a:latin typeface="Microsoft YaHei UI Light"/>
              <a:ea typeface="Microsoft YaHei UI Light"/>
            </a:endParaRPr>
          </a:p>
        </p:txBody>
      </p:sp>
      <p:pic>
        <p:nvPicPr>
          <p:cNvPr id="4" name="Imagem 3" descr="Mulher com bolo de aniversário&#10;&#10;O conteúdo gerado por IA pode estar incorreto.">
            <a:extLst>
              <a:ext uri="{FF2B5EF4-FFF2-40B4-BE49-F238E27FC236}">
                <a16:creationId xmlns:a16="http://schemas.microsoft.com/office/drawing/2014/main" id="{38615925-6DCC-9DAA-4AEB-699FCCD43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5" r="23905"/>
          <a:stretch/>
        </p:blipFill>
        <p:spPr>
          <a:xfrm>
            <a:off x="7406333" y="1405945"/>
            <a:ext cx="4230000" cy="4215443"/>
          </a:xfrm>
          <a:prstGeom prst="round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0300595" name="Retângulo: Cantos Arredondados 3"/>
          <p:cNvSpPr/>
          <p:nvPr/>
        </p:nvSpPr>
        <p:spPr bwMode="auto">
          <a:xfrm>
            <a:off x="358500" y="1179000"/>
            <a:ext cx="11475000" cy="5220000"/>
          </a:xfrm>
          <a:prstGeom prst="roundRect">
            <a:avLst>
              <a:gd name="adj" fmla="val 4206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38298473" name="Retângulo: Cantos Arredondados 4"/>
          <p:cNvSpPr/>
          <p:nvPr/>
        </p:nvSpPr>
        <p:spPr bwMode="auto">
          <a:xfrm>
            <a:off x="358500" y="414000"/>
            <a:ext cx="11475000" cy="450000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929625925" name="Retângulo: Cantos Arredondados 6"/>
          <p:cNvSpPr/>
          <p:nvPr/>
        </p:nvSpPr>
        <p:spPr bwMode="auto">
          <a:xfrm>
            <a:off x="6963250" y="469150"/>
            <a:ext cx="1821106" cy="314927"/>
          </a:xfrm>
          <a:prstGeom prst="roundRect">
            <a:avLst>
              <a:gd name="adj" fmla="val 50000"/>
            </a:avLst>
          </a:prstGeom>
          <a:solidFill>
            <a:srgbClr val="F6C3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136368984" name="CaixaDeTexto 5"/>
          <p:cNvSpPr txBox="1"/>
          <p:nvPr/>
        </p:nvSpPr>
        <p:spPr bwMode="auto">
          <a:xfrm>
            <a:off x="6963250" y="445888"/>
            <a:ext cx="20816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pt-BR">
                <a:latin typeface="Microsoft YaHei UI"/>
                <a:ea typeface="Microsoft YaHei UI"/>
              </a:rPr>
              <a:t>Objetivo Geral </a:t>
            </a:r>
            <a:endParaRPr lang="pt-BR">
              <a:solidFill>
                <a:schemeClr val="tx1">
                  <a:lumMod val="95000"/>
                </a:schemeClr>
              </a:solidFill>
              <a:latin typeface="Microsoft YaHei UI"/>
              <a:ea typeface="Microsoft YaHei UI"/>
            </a:endParaRPr>
          </a:p>
        </p:txBody>
      </p:sp>
      <p:sp>
        <p:nvSpPr>
          <p:cNvPr id="4394924" name="CaixaDeTexto 1"/>
          <p:cNvSpPr txBox="1"/>
          <p:nvPr/>
        </p:nvSpPr>
        <p:spPr bwMode="auto">
          <a:xfrm>
            <a:off x="514393" y="1248206"/>
            <a:ext cx="7785000" cy="5028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>
                <a:latin typeface="Microsoft YaHei UI Light"/>
                <a:ea typeface="Microsoft YaHei UI Light"/>
              </a:rPr>
              <a:t>O sistema proposto surge como uma ferramenta de inclusão e segurança. Ao utilizar a câmera do celular para ”ler”, a aplicação devolve autonomia ao usuário, convertendo informação visual em formatos acessíveis (áudio e LIBRAS). A escolha de </a:t>
            </a:r>
            <a:r>
              <a:rPr lang="pt-BR" err="1">
                <a:latin typeface="Microsoft YaHei UI Light"/>
                <a:ea typeface="Microsoft YaHei UI Light"/>
              </a:rPr>
              <a:t>nichar</a:t>
            </a:r>
            <a:r>
              <a:rPr lang="pt-BR">
                <a:latin typeface="Microsoft YaHei UI Light"/>
                <a:ea typeface="Microsoft YaHei UI Light"/>
              </a:rPr>
              <a:t> o projeto para ”Farmácia” permite um treinamento de IA mais preciso e focado na segurança do paciente</a:t>
            </a:r>
          </a:p>
          <a:p>
            <a:pPr>
              <a:lnSpc>
                <a:spcPct val="150000"/>
              </a:lnSpc>
              <a:defRPr/>
            </a:pPr>
            <a:endParaRPr lang="pt-BR">
              <a:latin typeface="Microsoft YaHei UI Light"/>
              <a:ea typeface="Microsoft YaHei UI Light"/>
            </a:endParaRPr>
          </a:p>
          <a:p>
            <a:pPr>
              <a:lnSpc>
                <a:spcPct val="150000"/>
              </a:lnSpc>
              <a:defRPr/>
            </a:pPr>
            <a:r>
              <a:rPr lang="pt-BR">
                <a:latin typeface="Microsoft YaHei UI Light"/>
                <a:ea typeface="Microsoft YaHei UI Light"/>
              </a:rPr>
              <a:t>Este trabalho tem como objetivo desenvolver um assistente de vendas baseado em inteligência artificial para auxiliar idosos e outros grupos com necessidades de acessibilidade na realização de compras em farmácias e na identificação de medicamentos, tornando o processo mais simples, seguro e acessível</a:t>
            </a:r>
            <a:endParaRPr lang="pt-BR">
              <a:solidFill>
                <a:srgbClr val="000000"/>
              </a:solidFill>
              <a:latin typeface="Microsoft YaHei UI Light"/>
              <a:ea typeface="Microsoft YaHei UI Light"/>
            </a:endParaRPr>
          </a:p>
        </p:txBody>
      </p:sp>
      <p:pic>
        <p:nvPicPr>
          <p:cNvPr id="7" name="Imagem 6" descr="Homem sentado em frente a computador&#10;&#10;O conteúdo gerado por IA pode estar incorreto.">
            <a:extLst>
              <a:ext uri="{FF2B5EF4-FFF2-40B4-BE49-F238E27FC236}">
                <a16:creationId xmlns:a16="http://schemas.microsoft.com/office/drawing/2014/main" id="{2D6A1B48-B7C2-89C6-4DD3-67B30D24C5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6" r="34964"/>
          <a:stretch/>
        </p:blipFill>
        <p:spPr bwMode="auto">
          <a:xfrm>
            <a:off x="8582613" y="1300904"/>
            <a:ext cx="3018905" cy="4911077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9748066" name="Círculo: Vazio 17"/>
          <p:cNvSpPr/>
          <p:nvPr/>
        </p:nvSpPr>
        <p:spPr bwMode="auto">
          <a:xfrm>
            <a:off x="-2136600" y="650250"/>
            <a:ext cx="5535000" cy="5557500"/>
          </a:xfrm>
          <a:prstGeom prst="donut">
            <a:avLst>
              <a:gd name="adj" fmla="val 15755"/>
            </a:avLst>
          </a:prstGeom>
          <a:gradFill>
            <a:gsLst>
              <a:gs pos="0">
                <a:srgbClr val="744800">
                  <a:alpha val="80000"/>
                </a:srgbClr>
              </a:gs>
              <a:gs pos="100000">
                <a:srgbClr val="FFCA21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>
              <a:solidFill>
                <a:schemeClr val="tx1"/>
              </a:solidFill>
            </a:endParaRPr>
          </a:p>
        </p:txBody>
      </p:sp>
      <p:sp>
        <p:nvSpPr>
          <p:cNvPr id="1450851834" name="Retângulo 18"/>
          <p:cNvSpPr/>
          <p:nvPr/>
        </p:nvSpPr>
        <p:spPr bwMode="auto">
          <a:xfrm>
            <a:off x="3891000" y="504000"/>
            <a:ext cx="8301000" cy="5985000"/>
          </a:xfrm>
          <a:prstGeom prst="rect">
            <a:avLst/>
          </a:prstGeom>
          <a:gradFill>
            <a:gsLst>
              <a:gs pos="0">
                <a:srgbClr val="744800">
                  <a:alpha val="0"/>
                </a:srgbClr>
              </a:gs>
              <a:gs pos="100000">
                <a:srgbClr val="FFCA2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965039407" name="Retângulo 19"/>
          <p:cNvSpPr/>
          <p:nvPr/>
        </p:nvSpPr>
        <p:spPr bwMode="auto">
          <a:xfrm>
            <a:off x="4476000" y="866327"/>
            <a:ext cx="4842464" cy="1242600"/>
          </a:xfrm>
          <a:prstGeom prst="rect">
            <a:avLst/>
          </a:prstGeom>
          <a:gradFill>
            <a:gsLst>
              <a:gs pos="0">
                <a:srgbClr val="744800">
                  <a:alpha val="0"/>
                </a:srgbClr>
              </a:gs>
              <a:gs pos="100000">
                <a:srgbClr val="FFCA2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49255463" name="Fluxograma: Conector 20"/>
          <p:cNvSpPr/>
          <p:nvPr/>
        </p:nvSpPr>
        <p:spPr bwMode="auto">
          <a:xfrm>
            <a:off x="-1824000" y="522655"/>
            <a:ext cx="1469973" cy="1449709"/>
          </a:xfrm>
          <a:prstGeom prst="flowChartConnector">
            <a:avLst/>
          </a:prstGeom>
          <a:gradFill>
            <a:gsLst>
              <a:gs pos="0">
                <a:srgbClr val="3E2600"/>
              </a:gs>
              <a:gs pos="100000">
                <a:srgbClr val="FFCA2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1882819541" name="Imagem 2" descr="Ícone&#10;&#10;O conteúdo gerado por IA pode estar incorreto."/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tretch/>
        </p:blipFill>
        <p:spPr bwMode="auto">
          <a:xfrm>
            <a:off x="2010359" y="1550735"/>
            <a:ext cx="376795" cy="376795"/>
          </a:xfrm>
          <a:prstGeom prst="rect">
            <a:avLst/>
          </a:prstGeom>
        </p:spPr>
      </p:pic>
      <p:pic>
        <p:nvPicPr>
          <p:cNvPr id="677899349" name="Imagem 4" descr="Ícone&#10;&#10;O conteúdo gerado por IA pode estar incorreto."/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tretch/>
        </p:blipFill>
        <p:spPr bwMode="auto">
          <a:xfrm>
            <a:off x="2649172" y="3524509"/>
            <a:ext cx="484737" cy="484737"/>
          </a:xfrm>
          <a:prstGeom prst="rect">
            <a:avLst/>
          </a:prstGeom>
        </p:spPr>
      </p:pic>
      <p:pic>
        <p:nvPicPr>
          <p:cNvPr id="1158667369" name="Imagem 6" descr="Ícone&#10;&#10;O conteúdo gerado por IA pode estar incorreto."/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tretch/>
        </p:blipFill>
        <p:spPr bwMode="auto">
          <a:xfrm>
            <a:off x="2649172" y="2598689"/>
            <a:ext cx="355631" cy="355631"/>
          </a:xfrm>
          <a:prstGeom prst="rect">
            <a:avLst/>
          </a:prstGeom>
        </p:spPr>
      </p:pic>
      <p:pic>
        <p:nvPicPr>
          <p:cNvPr id="623730334" name="Imagem 8" descr="Ícone&#10;&#10;O conteúdo gerado por IA pode estar incorreto."/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tretch/>
        </p:blipFill>
        <p:spPr bwMode="auto">
          <a:xfrm>
            <a:off x="976805" y="999000"/>
            <a:ext cx="355631" cy="355631"/>
          </a:xfrm>
          <a:prstGeom prst="rect">
            <a:avLst/>
          </a:prstGeom>
        </p:spPr>
      </p:pic>
      <p:pic>
        <p:nvPicPr>
          <p:cNvPr id="732200951" name="Imagem 10" descr="Ícone&#10;&#10;O conteúdo gerado por IA pode estar incorreto."/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tretch/>
        </p:blipFill>
        <p:spPr bwMode="auto">
          <a:xfrm>
            <a:off x="2403252" y="4538937"/>
            <a:ext cx="331024" cy="331024"/>
          </a:xfrm>
          <a:prstGeom prst="rect">
            <a:avLst/>
          </a:prstGeom>
        </p:spPr>
      </p:pic>
      <p:pic>
        <p:nvPicPr>
          <p:cNvPr id="1546422602" name="Imagem 12" descr="Ícone&#10;&#10;O conteúdo gerado por IA pode estar incorreto."/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tretch/>
        </p:blipFill>
        <p:spPr bwMode="auto">
          <a:xfrm>
            <a:off x="1664401" y="5212873"/>
            <a:ext cx="315000" cy="3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29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9748066" name="Círculo: Vazio 17"/>
          <p:cNvSpPr/>
          <p:nvPr/>
        </p:nvSpPr>
        <p:spPr bwMode="auto">
          <a:xfrm>
            <a:off x="-2136600" y="650250"/>
            <a:ext cx="5535000" cy="5557500"/>
          </a:xfrm>
          <a:prstGeom prst="donut">
            <a:avLst>
              <a:gd name="adj" fmla="val 15755"/>
            </a:avLst>
          </a:prstGeom>
          <a:gradFill>
            <a:gsLst>
              <a:gs pos="0">
                <a:srgbClr val="744800">
                  <a:alpha val="80000"/>
                </a:srgbClr>
              </a:gs>
              <a:gs pos="100000">
                <a:srgbClr val="FFCA21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>
              <a:solidFill>
                <a:schemeClr val="tx1"/>
              </a:solidFill>
            </a:endParaRPr>
          </a:p>
        </p:txBody>
      </p:sp>
      <p:sp>
        <p:nvSpPr>
          <p:cNvPr id="1450851834" name="Retângulo 18"/>
          <p:cNvSpPr/>
          <p:nvPr/>
        </p:nvSpPr>
        <p:spPr bwMode="auto">
          <a:xfrm>
            <a:off x="3891000" y="504000"/>
            <a:ext cx="8301000" cy="5985000"/>
          </a:xfrm>
          <a:prstGeom prst="rect">
            <a:avLst/>
          </a:prstGeom>
          <a:gradFill>
            <a:gsLst>
              <a:gs pos="0">
                <a:srgbClr val="744800">
                  <a:alpha val="0"/>
                </a:srgbClr>
              </a:gs>
              <a:gs pos="100000">
                <a:srgbClr val="FFCA2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965039407" name="Retângulo 19"/>
          <p:cNvSpPr/>
          <p:nvPr/>
        </p:nvSpPr>
        <p:spPr bwMode="auto">
          <a:xfrm>
            <a:off x="5339177" y="866327"/>
            <a:ext cx="4842464" cy="1242600"/>
          </a:xfrm>
          <a:prstGeom prst="rect">
            <a:avLst/>
          </a:prstGeom>
          <a:gradFill>
            <a:gsLst>
              <a:gs pos="0">
                <a:srgbClr val="744800">
                  <a:alpha val="0"/>
                </a:srgbClr>
              </a:gs>
              <a:gs pos="100000">
                <a:srgbClr val="FFCA2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49255463" name="Fluxograma: Conector 20"/>
          <p:cNvSpPr/>
          <p:nvPr/>
        </p:nvSpPr>
        <p:spPr bwMode="auto">
          <a:xfrm>
            <a:off x="419633" y="477821"/>
            <a:ext cx="1469973" cy="1449709"/>
          </a:xfrm>
          <a:prstGeom prst="flowChartConnector">
            <a:avLst/>
          </a:prstGeom>
          <a:gradFill>
            <a:gsLst>
              <a:gs pos="0">
                <a:srgbClr val="3E2600"/>
              </a:gs>
              <a:gs pos="100000">
                <a:srgbClr val="FFCA2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1882819541" name="Imagem 2" descr="Ícone&#10;&#10;O conteúdo gerado por IA pode estar incorreto."/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tretch/>
        </p:blipFill>
        <p:spPr bwMode="auto">
          <a:xfrm>
            <a:off x="2010359" y="1550735"/>
            <a:ext cx="376795" cy="376795"/>
          </a:xfrm>
          <a:prstGeom prst="rect">
            <a:avLst/>
          </a:prstGeom>
        </p:spPr>
      </p:pic>
      <p:pic>
        <p:nvPicPr>
          <p:cNvPr id="677899349" name="Imagem 4" descr="Ícone&#10;&#10;O conteúdo gerado por IA pode estar incorreto."/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tretch/>
        </p:blipFill>
        <p:spPr bwMode="auto">
          <a:xfrm>
            <a:off x="2649172" y="3524509"/>
            <a:ext cx="484737" cy="484737"/>
          </a:xfrm>
          <a:prstGeom prst="rect">
            <a:avLst/>
          </a:prstGeom>
        </p:spPr>
      </p:pic>
      <p:pic>
        <p:nvPicPr>
          <p:cNvPr id="1158667369" name="Imagem 6" descr="Ícone&#10;&#10;O conteúdo gerado por IA pode estar incorreto."/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tretch/>
        </p:blipFill>
        <p:spPr bwMode="auto">
          <a:xfrm>
            <a:off x="2649172" y="2598689"/>
            <a:ext cx="355631" cy="355631"/>
          </a:xfrm>
          <a:prstGeom prst="rect">
            <a:avLst/>
          </a:prstGeom>
        </p:spPr>
      </p:pic>
      <p:pic>
        <p:nvPicPr>
          <p:cNvPr id="623730334" name="Imagem 8" descr="Ícone&#10;&#10;O conteúdo gerado por IA pode estar incorreto."/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 bwMode="auto">
          <a:xfrm>
            <a:off x="633170" y="650250"/>
            <a:ext cx="1044956" cy="10449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732200951" name="Imagem 10" descr="Ícone&#10;&#10;O conteúdo gerado por IA pode estar incorreto."/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tretch/>
        </p:blipFill>
        <p:spPr bwMode="auto">
          <a:xfrm>
            <a:off x="2403252" y="4538937"/>
            <a:ext cx="331024" cy="331024"/>
          </a:xfrm>
          <a:prstGeom prst="rect">
            <a:avLst/>
          </a:prstGeom>
        </p:spPr>
      </p:pic>
      <p:pic>
        <p:nvPicPr>
          <p:cNvPr id="1546422602" name="Imagem 12" descr="Ícone&#10;&#10;O conteúdo gerado por IA pode estar incorreto."/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tretch/>
        </p:blipFill>
        <p:spPr bwMode="auto">
          <a:xfrm>
            <a:off x="1664401" y="5212873"/>
            <a:ext cx="315000" cy="315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2A66026-B57C-EC9A-834C-EBCEA04D2E8A}"/>
              </a:ext>
            </a:extLst>
          </p:cNvPr>
          <p:cNvSpPr txBox="1"/>
          <p:nvPr/>
        </p:nvSpPr>
        <p:spPr>
          <a:xfrm>
            <a:off x="4071000" y="1133684"/>
            <a:ext cx="63148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4000" b="1">
                <a:latin typeface="Microsoft YaHei"/>
                <a:ea typeface="Microsoft YaHei"/>
              </a:rPr>
              <a:t>Excelência Operacional</a:t>
            </a:r>
            <a:endParaRPr lang="pt-BR" sz="40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62B8313-BA3D-68B1-C536-F0EBC7949EF0}"/>
              </a:ext>
            </a:extLst>
          </p:cNvPr>
          <p:cNvSpPr txBox="1"/>
          <p:nvPr/>
        </p:nvSpPr>
        <p:spPr>
          <a:xfrm>
            <a:off x="4073394" y="2477550"/>
            <a:ext cx="7166008" cy="1289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800">
                <a:latin typeface="Microsoft Sans Serif"/>
                <a:ea typeface="Microsoft Sans Serif"/>
                <a:cs typeface="Microsoft Sans Serif"/>
              </a:rPr>
              <a:t>Todo o ambiente é monitorado pelo </a:t>
            </a:r>
            <a:r>
              <a:rPr lang="pt-BR" sz="1800" err="1">
                <a:latin typeface="Microsoft Sans Serif"/>
                <a:ea typeface="Microsoft Sans Serif"/>
                <a:cs typeface="Microsoft Sans Serif"/>
              </a:rPr>
              <a:t>Amazon</a:t>
            </a:r>
            <a:r>
              <a:rPr lang="pt-BR" sz="1800">
                <a:latin typeface="Microsoft Sans Serif"/>
                <a:ea typeface="Microsoft Sans Serif"/>
                <a:cs typeface="Microsoft Sans Serif"/>
              </a:rPr>
              <a:t> </a:t>
            </a:r>
            <a:r>
              <a:rPr lang="pt-BR" sz="1800" err="1">
                <a:latin typeface="Microsoft Sans Serif"/>
                <a:ea typeface="Microsoft Sans Serif"/>
                <a:cs typeface="Microsoft Sans Serif"/>
              </a:rPr>
              <a:t>CloudWatch</a:t>
            </a:r>
            <a:r>
              <a:rPr lang="pt-BR" sz="1800">
                <a:latin typeface="Microsoft Sans Serif"/>
                <a:ea typeface="Microsoft Sans Serif"/>
                <a:cs typeface="Microsoft Sans Serif"/>
              </a:rPr>
              <a:t>, que coleta logs de execução e métricas de erro, permitindo à equipe identificar falhas na identificação de imagens proativamente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932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/>
        <a:ea typeface="Arial"/>
        <a:cs typeface="Arial"/>
      </a:majorFont>
      <a:minorFont>
        <a:latin typeface="Calisto MT"/>
        <a:ea typeface="Arial"/>
        <a:cs typeface="Arial"/>
      </a:minorFont>
    </a:fontScheme>
    <a:fmtScheme name="Ardósia"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Application>Microsoft Office PowerPoint</Application>
  <PresentationFormat>Widescreen</PresentationFormat>
  <Slides>17</Slides>
  <Notes>16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18" baseType="lpstr">
      <vt:lpstr>Ardósia</vt:lpstr>
      <vt:lpstr>ASSISTENTE DE VENDAS INCLUSIVO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NOSSA SOLUÇÃO: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Paulo Damasceno</dc:creator>
  <cp:revision>35</cp:revision>
  <dcterms:created xsi:type="dcterms:W3CDTF">2025-11-28T19:00:12Z</dcterms:created>
  <dcterms:modified xsi:type="dcterms:W3CDTF">2025-12-10T01:54:33Z</dcterms:modified>
</cp:coreProperties>
</file>